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0"/>
  </p:handoutMasterIdLst>
  <p:sldIdLst>
    <p:sldId id="257" r:id="rId2"/>
    <p:sldId id="258" r:id="rId3"/>
    <p:sldId id="259" r:id="rId4"/>
    <p:sldId id="260" r:id="rId5"/>
    <p:sldId id="261" r:id="rId6"/>
    <p:sldId id="262" r:id="rId7"/>
    <p:sldId id="263" r:id="rId8"/>
    <p:sldId id="264" r:id="rId9"/>
    <p:sldId id="265" r:id="rId10"/>
    <p:sldId id="266" r:id="rId11"/>
    <p:sldId id="318" r:id="rId12"/>
    <p:sldId id="281" r:id="rId13"/>
    <p:sldId id="282" r:id="rId14"/>
    <p:sldId id="283" r:id="rId15"/>
    <p:sldId id="285" r:id="rId16"/>
    <p:sldId id="286" r:id="rId17"/>
    <p:sldId id="287" r:id="rId18"/>
    <p:sldId id="288" r:id="rId19"/>
    <p:sldId id="290" r:id="rId20"/>
    <p:sldId id="291" r:id="rId21"/>
    <p:sldId id="293" r:id="rId22"/>
    <p:sldId id="294" r:id="rId23"/>
    <p:sldId id="295" r:id="rId24"/>
    <p:sldId id="297" r:id="rId25"/>
    <p:sldId id="298" r:id="rId26"/>
    <p:sldId id="299" r:id="rId27"/>
    <p:sldId id="300" r:id="rId28"/>
    <p:sldId id="302" r:id="rId29"/>
    <p:sldId id="303" r:id="rId30"/>
    <p:sldId id="304" r:id="rId31"/>
    <p:sldId id="305" r:id="rId32"/>
    <p:sldId id="317" r:id="rId33"/>
    <p:sldId id="327" r:id="rId34"/>
    <p:sldId id="319" r:id="rId35"/>
    <p:sldId id="320" r:id="rId36"/>
    <p:sldId id="321" r:id="rId37"/>
    <p:sldId id="322" r:id="rId38"/>
    <p:sldId id="323" r:id="rId39"/>
    <p:sldId id="324" r:id="rId40"/>
    <p:sldId id="329" r:id="rId41"/>
    <p:sldId id="331" r:id="rId42"/>
    <p:sldId id="332" r:id="rId43"/>
    <p:sldId id="333" r:id="rId44"/>
    <p:sldId id="340" r:id="rId45"/>
    <p:sldId id="338" r:id="rId46"/>
    <p:sldId id="335" r:id="rId47"/>
    <p:sldId id="336" r:id="rId48"/>
    <p:sldId id="337" r:id="rId49"/>
  </p:sldIdLst>
  <p:sldSz cx="12192000" cy="6858000"/>
  <p:notesSz cx="6797675" cy="99282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sorterViewPr>
    <p:cViewPr>
      <p:scale>
        <a:sx n="100" d="100"/>
        <a:sy n="100" d="100"/>
      </p:scale>
      <p:origin x="0" y="-2085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1313839C-20BE-4731-B09F-E7881C0CF3C5}" type="datetimeFigureOut">
              <a:rPr lang="de-DE" smtClean="0"/>
              <a:t>26.11.2018</a:t>
            </a:fld>
            <a:endParaRPr lang="de-DE"/>
          </a:p>
        </p:txBody>
      </p:sp>
      <p:sp>
        <p:nvSpPr>
          <p:cNvPr id="4" name="Fußzeilenplatzhalt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B642BCAE-D68D-46E9-A521-A34661E5E4E8}" type="slidenum">
              <a:rPr lang="de-DE" smtClean="0"/>
              <a:t>‹Nr.›</a:t>
            </a:fld>
            <a:endParaRPr lang="de-DE"/>
          </a:p>
        </p:txBody>
      </p:sp>
    </p:spTree>
    <p:extLst>
      <p:ext uri="{BB962C8B-B14F-4D97-AF65-F5344CB8AC3E}">
        <p14:creationId xmlns:p14="http://schemas.microsoft.com/office/powerpoint/2010/main" val="33120525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AT"/>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p>
            <a:fld id="{19ADD182-E333-49AB-812E-7D9303D67186}" type="datetimeFigureOut">
              <a:rPr lang="de-AT" smtClean="0"/>
              <a:t>26.11.2018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3400152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19ADD182-E333-49AB-812E-7D9303D67186}" type="datetimeFigureOut">
              <a:rPr lang="de-AT" smtClean="0"/>
              <a:t>26.11.2018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1797189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19ADD182-E333-49AB-812E-7D9303D67186}" type="datetimeFigureOut">
              <a:rPr lang="de-AT" smtClean="0"/>
              <a:t>26.11.2018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8551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p>
            <a:fld id="{19ADD182-E333-49AB-812E-7D9303D67186}" type="datetimeFigureOut">
              <a:rPr lang="de-AT" smtClean="0"/>
              <a:t>26.11.2018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3547787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AT"/>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19ADD182-E333-49AB-812E-7D9303D67186}" type="datetimeFigureOut">
              <a:rPr lang="de-AT" smtClean="0"/>
              <a:t>26.11.2018</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189177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838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6172200" y="1825625"/>
            <a:ext cx="5181600" cy="435133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4"/>
          <p:cNvSpPr>
            <a:spLocks noGrp="1"/>
          </p:cNvSpPr>
          <p:nvPr>
            <p:ph type="dt" sz="half" idx="10"/>
          </p:nvPr>
        </p:nvSpPr>
        <p:spPr/>
        <p:txBody>
          <a:bodyPr/>
          <a:lstStyle/>
          <a:p>
            <a:fld id="{19ADD182-E333-49AB-812E-7D9303D67186}" type="datetimeFigureOut">
              <a:rPr lang="de-AT" smtClean="0"/>
              <a:t>26.11.2018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1930258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AT"/>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6"/>
          <p:cNvSpPr>
            <a:spLocks noGrp="1"/>
          </p:cNvSpPr>
          <p:nvPr>
            <p:ph type="dt" sz="half" idx="10"/>
          </p:nvPr>
        </p:nvSpPr>
        <p:spPr/>
        <p:txBody>
          <a:bodyPr/>
          <a:lstStyle/>
          <a:p>
            <a:fld id="{19ADD182-E333-49AB-812E-7D9303D67186}" type="datetimeFigureOut">
              <a:rPr lang="de-AT" smtClean="0"/>
              <a:t>26.11.2018</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1822594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2"/>
          <p:cNvSpPr>
            <a:spLocks noGrp="1"/>
          </p:cNvSpPr>
          <p:nvPr>
            <p:ph type="dt" sz="half" idx="10"/>
          </p:nvPr>
        </p:nvSpPr>
        <p:spPr/>
        <p:txBody>
          <a:bodyPr/>
          <a:lstStyle/>
          <a:p>
            <a:fld id="{19ADD182-E333-49AB-812E-7D9303D67186}" type="datetimeFigureOut">
              <a:rPr lang="de-AT" smtClean="0"/>
              <a:t>26.11.2018</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3962016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9ADD182-E333-49AB-812E-7D9303D67186}" type="datetimeFigureOut">
              <a:rPr lang="de-AT" smtClean="0"/>
              <a:t>26.11.2018</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1539324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AT"/>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9ADD182-E333-49AB-812E-7D9303D67186}" type="datetimeFigureOut">
              <a:rPr lang="de-AT" smtClean="0"/>
              <a:t>26.11.2018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293612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AT"/>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19ADD182-E333-49AB-812E-7D9303D67186}" type="datetimeFigureOut">
              <a:rPr lang="de-AT" smtClean="0"/>
              <a:t>26.11.2018</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D17008E7-C3B2-4A49-B53A-2161B983BA3C}" type="slidenum">
              <a:rPr lang="de-AT" smtClean="0"/>
              <a:t>‹Nr.›</a:t>
            </a:fld>
            <a:endParaRPr lang="de-AT"/>
          </a:p>
        </p:txBody>
      </p:sp>
    </p:spTree>
    <p:extLst>
      <p:ext uri="{BB962C8B-B14F-4D97-AF65-F5344CB8AC3E}">
        <p14:creationId xmlns:p14="http://schemas.microsoft.com/office/powerpoint/2010/main" val="3544981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smtClean="0"/>
              <a:t>Titelmasterformat durch Klicken bearbeiten</a:t>
            </a:r>
            <a:endParaRPr lang="de-AT" dirty="0"/>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ADD182-E333-49AB-812E-7D9303D67186}" type="datetimeFigureOut">
              <a:rPr lang="de-AT" smtClean="0"/>
              <a:t>26.11.2018</a:t>
            </a:fld>
            <a:endParaRPr lang="de-AT"/>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7008E7-C3B2-4A49-B53A-2161B983BA3C}" type="slidenum">
              <a:rPr lang="de-AT" smtClean="0"/>
              <a:t>‹Nr.›</a:t>
            </a:fld>
            <a:endParaRPr lang="de-AT"/>
          </a:p>
        </p:txBody>
      </p:sp>
    </p:spTree>
    <p:extLst>
      <p:ext uri="{BB962C8B-B14F-4D97-AF65-F5344CB8AC3E}">
        <p14:creationId xmlns:p14="http://schemas.microsoft.com/office/powerpoint/2010/main" val="1555075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b="1" dirty="0" smtClean="0">
                <a:latin typeface="Arial" panose="020B0604020202020204" pitchFamily="34" charset="0"/>
                <a:cs typeface="Arial" panose="020B0604020202020204" pitchFamily="34" charset="0"/>
              </a:rPr>
              <a:t>Vereinsakademie </a:t>
            </a:r>
            <a:br>
              <a:rPr lang="de-DE" b="1" dirty="0" smtClean="0">
                <a:latin typeface="Arial" panose="020B0604020202020204" pitchFamily="34" charset="0"/>
                <a:cs typeface="Arial" panose="020B0604020202020204" pitchFamily="34" charset="0"/>
              </a:rPr>
            </a:br>
            <a:r>
              <a:rPr lang="de-DE" b="1" dirty="0" smtClean="0">
                <a:latin typeface="Arial" panose="020B0604020202020204" pitchFamily="34" charset="0"/>
                <a:cs typeface="Arial" panose="020B0604020202020204" pitchFamily="34" charset="0"/>
              </a:rPr>
              <a:t>26.11.2018</a:t>
            </a:r>
            <a:endParaRPr lang="de-AT" b="1" dirty="0">
              <a:latin typeface="Arial" panose="020B0604020202020204" pitchFamily="34" charset="0"/>
              <a:cs typeface="Arial" panose="020B0604020202020204" pitchFamily="34" charset="0"/>
            </a:endParaRPr>
          </a:p>
        </p:txBody>
      </p:sp>
      <p:sp>
        <p:nvSpPr>
          <p:cNvPr id="3" name="Untertitel 2"/>
          <p:cNvSpPr>
            <a:spLocks noGrp="1"/>
          </p:cNvSpPr>
          <p:nvPr>
            <p:ph type="subTitle" idx="1"/>
          </p:nvPr>
        </p:nvSpPr>
        <p:spPr>
          <a:xfrm>
            <a:off x="1524000" y="4193627"/>
            <a:ext cx="9144000" cy="1340069"/>
          </a:xfrm>
        </p:spPr>
        <p:txBody>
          <a:bodyPr/>
          <a:lstStyle/>
          <a:p>
            <a:r>
              <a:rPr lang="de-DE" dirty="0" smtClean="0">
                <a:latin typeface="Arial" panose="020B0604020202020204" pitchFamily="34" charset="0"/>
                <a:cs typeface="Arial" panose="020B0604020202020204" pitchFamily="34" charset="0"/>
              </a:rPr>
              <a:t>© RA Dr. Elisabeth Vlasaty</a:t>
            </a:r>
            <a:endParaRPr lang="de-AT"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08898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84200" y="969963"/>
            <a:ext cx="8953500" cy="833437"/>
          </a:xfrm>
        </p:spPr>
        <p:txBody>
          <a:bodyPr>
            <a:normAutofit fontScale="90000"/>
          </a:bodyPr>
          <a:lstStyle/>
          <a:p>
            <a:pPr algn="l"/>
            <a:r>
              <a:rPr lang="de-AT" b="1" dirty="0"/>
              <a:t>G</a:t>
            </a:r>
            <a:r>
              <a:rPr lang="de-AT" b="1" dirty="0" smtClean="0"/>
              <a:t>emeinnützigkeit</a:t>
            </a:r>
            <a:endParaRPr lang="de-AT" b="1" dirty="0"/>
          </a:p>
        </p:txBody>
      </p:sp>
      <p:sp>
        <p:nvSpPr>
          <p:cNvPr id="3" name="Untertitel 2"/>
          <p:cNvSpPr>
            <a:spLocks noGrp="1"/>
          </p:cNvSpPr>
          <p:nvPr>
            <p:ph type="subTitle" idx="1"/>
          </p:nvPr>
        </p:nvSpPr>
        <p:spPr>
          <a:xfrm>
            <a:off x="939800" y="2413000"/>
            <a:ext cx="9156700" cy="3365500"/>
          </a:xfrm>
        </p:spPr>
        <p:txBody>
          <a:bodyPr>
            <a:normAutofit fontScale="25000" lnSpcReduction="20000"/>
          </a:bodyPr>
          <a:lstStyle/>
          <a:p>
            <a:pPr marL="452438" indent="-452438" algn="l">
              <a:lnSpc>
                <a:spcPct val="80000"/>
              </a:lnSpc>
            </a:pPr>
            <a:r>
              <a:rPr lang="de-AT" altLang="de-DE" sz="7400" dirty="0" smtClean="0">
                <a:latin typeface="Arial Unicode MS" panose="020B0604020202020204" pitchFamily="34" charset="-128"/>
              </a:rPr>
              <a:t>steuerbegünstigt, wenn Gemeinnützigkeit im Sinne des § 34 ff BAO vorliegt:</a:t>
            </a:r>
          </a:p>
          <a:p>
            <a:pPr marL="452438" indent="-452438" algn="l">
              <a:lnSpc>
                <a:spcPct val="80000"/>
              </a:lnSpc>
            </a:pPr>
            <a:endParaRPr lang="de-AT" altLang="de-DE" sz="7400" dirty="0" smtClean="0">
              <a:latin typeface="Arial Unicode MS" panose="020B0604020202020204" pitchFamily="34" charset="-128"/>
            </a:endParaRPr>
          </a:p>
          <a:p>
            <a:pPr marL="452438" indent="-452438" algn="l">
              <a:lnSpc>
                <a:spcPct val="80000"/>
              </a:lnSpc>
            </a:pPr>
            <a:endParaRPr lang="de-AT" altLang="de-DE" sz="7400" dirty="0" smtClean="0">
              <a:latin typeface="Arial Unicode MS" panose="020B0604020202020204" pitchFamily="34" charset="-128"/>
            </a:endParaRPr>
          </a:p>
          <a:p>
            <a:pPr marL="1143000" indent="-1143000" algn="l">
              <a:lnSpc>
                <a:spcPct val="120000"/>
              </a:lnSpc>
              <a:buFont typeface="Arial" panose="020B0604020202020204" pitchFamily="34" charset="0"/>
              <a:buChar char="•"/>
            </a:pPr>
            <a:r>
              <a:rPr lang="de-AT" altLang="de-DE" sz="7400" b="1" dirty="0" smtClean="0">
                <a:latin typeface="Arial Unicode MS" panose="020B0604020202020204" pitchFamily="34" charset="-128"/>
              </a:rPr>
              <a:t> ausschließliche Förderung </a:t>
            </a:r>
            <a:r>
              <a:rPr lang="de-AT" altLang="de-DE" sz="7400" dirty="0" smtClean="0">
                <a:latin typeface="Arial Unicode MS" panose="020B0604020202020204" pitchFamily="34" charset="-128"/>
              </a:rPr>
              <a:t>des gemeinnützigen Zwecks</a:t>
            </a:r>
          </a:p>
          <a:p>
            <a:pPr marL="1143000" indent="-1143000" algn="l">
              <a:lnSpc>
                <a:spcPct val="120000"/>
              </a:lnSpc>
              <a:buFont typeface="Arial" panose="020B0604020202020204" pitchFamily="34" charset="0"/>
              <a:buChar char="•"/>
            </a:pPr>
            <a:r>
              <a:rPr lang="de-AT" altLang="de-DE" sz="7400" b="1" dirty="0" smtClean="0">
                <a:latin typeface="Arial Unicode MS" panose="020B0604020202020204" pitchFamily="34" charset="-128"/>
              </a:rPr>
              <a:t> unmittelbare Förderung </a:t>
            </a:r>
            <a:r>
              <a:rPr lang="de-AT" altLang="de-DE" sz="7400" dirty="0" smtClean="0">
                <a:latin typeface="Arial Unicode MS" panose="020B0604020202020204" pitchFamily="34" charset="-128"/>
              </a:rPr>
              <a:t>dieses Zwecks</a:t>
            </a:r>
          </a:p>
          <a:p>
            <a:pPr marL="1143000" indent="-1143000" algn="l">
              <a:lnSpc>
                <a:spcPct val="120000"/>
              </a:lnSpc>
              <a:buFont typeface="Arial" panose="020B0604020202020204" pitchFamily="34" charset="0"/>
              <a:buChar char="•"/>
            </a:pPr>
            <a:r>
              <a:rPr lang="de-AT" altLang="de-DE" sz="7400" dirty="0" smtClean="0">
                <a:latin typeface="Arial Unicode MS" panose="020B0604020202020204" pitchFamily="34" charset="-128"/>
              </a:rPr>
              <a:t> vollständige Verankerung dieser Grundsätze in den </a:t>
            </a:r>
            <a:r>
              <a:rPr lang="de-AT" altLang="de-DE" sz="7400" b="1" dirty="0" smtClean="0">
                <a:latin typeface="Arial Unicode MS" panose="020B0604020202020204" pitchFamily="34" charset="-128"/>
              </a:rPr>
              <a:t>Rechtsgrundlagen</a:t>
            </a:r>
          </a:p>
          <a:p>
            <a:pPr marL="1143000" indent="-1143000" algn="l">
              <a:lnSpc>
                <a:spcPct val="120000"/>
              </a:lnSpc>
              <a:buFont typeface="Arial" panose="020B0604020202020204" pitchFamily="34" charset="0"/>
              <a:buChar char="•"/>
            </a:pPr>
            <a:r>
              <a:rPr lang="de-AT" altLang="de-DE" sz="7400" b="1" dirty="0" smtClean="0">
                <a:latin typeface="Arial Unicode MS" panose="020B0604020202020204" pitchFamily="34" charset="-128"/>
              </a:rPr>
              <a:t> Einhaltung </a:t>
            </a:r>
            <a:r>
              <a:rPr lang="de-AT" altLang="de-DE" sz="7400" dirty="0" smtClean="0">
                <a:latin typeface="Arial Unicode MS" panose="020B0604020202020204" pitchFamily="34" charset="-128"/>
              </a:rPr>
              <a:t>dieser Grundsätze auch im Rahmen der </a:t>
            </a:r>
            <a:r>
              <a:rPr lang="de-AT" altLang="de-DE" sz="7400" b="1" dirty="0" smtClean="0">
                <a:latin typeface="Arial Unicode MS" panose="020B0604020202020204" pitchFamily="34" charset="-128"/>
              </a:rPr>
              <a:t>tatsächlichen                    Geschäftsführung</a:t>
            </a:r>
          </a:p>
          <a:p>
            <a:pPr marL="1143000" indent="-1143000" algn="l">
              <a:lnSpc>
                <a:spcPct val="120000"/>
              </a:lnSpc>
              <a:buFont typeface="Arial" panose="020B0604020202020204" pitchFamily="34" charset="0"/>
              <a:buChar char="•"/>
            </a:pPr>
            <a:r>
              <a:rPr lang="de-AT" altLang="de-DE" sz="7400" b="1" dirty="0" smtClean="0">
                <a:latin typeface="Arial Unicode MS" panose="020B0604020202020204" pitchFamily="34" charset="-128"/>
              </a:rPr>
              <a:t> Förderung </a:t>
            </a:r>
            <a:r>
              <a:rPr lang="de-AT" altLang="de-DE" sz="7400" dirty="0" smtClean="0">
                <a:latin typeface="Arial Unicode MS" panose="020B0604020202020204" pitchFamily="34" charset="-128"/>
              </a:rPr>
              <a:t>der </a:t>
            </a:r>
            <a:r>
              <a:rPr lang="de-AT" altLang="de-DE" sz="7400" b="1" dirty="0" smtClean="0">
                <a:latin typeface="Arial Unicode MS" panose="020B0604020202020204" pitchFamily="34" charset="-128"/>
              </a:rPr>
              <a:t>Allgemeinheit </a:t>
            </a:r>
            <a:r>
              <a:rPr lang="de-AT" altLang="de-DE" sz="7400" dirty="0" smtClean="0">
                <a:latin typeface="Arial Unicode MS" panose="020B0604020202020204" pitchFamily="34" charset="-128"/>
              </a:rPr>
              <a:t>(§ 35 Abs. 1 BAO)</a:t>
            </a:r>
            <a:endParaRPr lang="de-AT" altLang="de-DE" sz="7400" dirty="0" smtClean="0"/>
          </a:p>
          <a:p>
            <a:pPr marL="342900" indent="-342900">
              <a:buFont typeface="Arial" panose="020B0604020202020204" pitchFamily="34" charset="0"/>
              <a:buChar char="•"/>
            </a:pPr>
            <a:endParaRPr lang="de-AT" dirty="0"/>
          </a:p>
        </p:txBody>
      </p:sp>
    </p:spTree>
    <p:extLst>
      <p:ext uri="{BB962C8B-B14F-4D97-AF65-F5344CB8AC3E}">
        <p14:creationId xmlns:p14="http://schemas.microsoft.com/office/powerpoint/2010/main" val="2846944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Änderungen bei </a:t>
            </a:r>
            <a:r>
              <a:rPr lang="de-DE" b="1" dirty="0"/>
              <a:t>L</a:t>
            </a:r>
            <a:r>
              <a:rPr lang="de-DE" b="1" dirty="0" smtClean="0"/>
              <a:t>eitungsorganen </a:t>
            </a:r>
            <a:r>
              <a:rPr lang="de-DE" b="1" dirty="0" err="1" smtClean="0"/>
              <a:t>bzw</a:t>
            </a:r>
            <a:r>
              <a:rPr lang="de-DE" b="1" dirty="0" smtClean="0"/>
              <a:t> Statuten</a:t>
            </a:r>
            <a:endParaRPr lang="de-AT" b="1" dirty="0"/>
          </a:p>
        </p:txBody>
      </p:sp>
      <p:sp>
        <p:nvSpPr>
          <p:cNvPr id="3" name="Inhaltsplatzhalter 2"/>
          <p:cNvSpPr>
            <a:spLocks noGrp="1"/>
          </p:cNvSpPr>
          <p:nvPr>
            <p:ph idx="1"/>
          </p:nvPr>
        </p:nvSpPr>
        <p:spPr>
          <a:xfrm>
            <a:off x="709448" y="2617075"/>
            <a:ext cx="10644352" cy="3559887"/>
          </a:xfrm>
        </p:spPr>
        <p:txBody>
          <a:bodyPr/>
          <a:lstStyle/>
          <a:p>
            <a:r>
              <a:rPr lang="de-DE" dirty="0" smtClean="0"/>
              <a:t>Leitungsorgane je nach Statuten Selbstergänzung oder Neuwahl</a:t>
            </a:r>
          </a:p>
          <a:p>
            <a:r>
              <a:rPr lang="de-DE" dirty="0" smtClean="0"/>
              <a:t>Statutenänderung muss in Generalversammlung beschlossen werden</a:t>
            </a:r>
          </a:p>
          <a:p>
            <a:endParaRPr lang="de-DE" dirty="0"/>
          </a:p>
          <a:p>
            <a:pPr marL="0" indent="0">
              <a:buNone/>
            </a:pPr>
            <a:endParaRPr lang="de-DE" dirty="0" smtClean="0"/>
          </a:p>
          <a:p>
            <a:pPr marL="0" indent="0">
              <a:buNone/>
            </a:pPr>
            <a:r>
              <a:rPr lang="de-DE" dirty="0" smtClean="0"/>
              <a:t>Immer Anzeige bei </a:t>
            </a:r>
            <a:r>
              <a:rPr lang="de-DE" dirty="0"/>
              <a:t>V</a:t>
            </a:r>
            <a:r>
              <a:rPr lang="de-DE" dirty="0" smtClean="0"/>
              <a:t>ereinsbehörde binnen 4 Wochen</a:t>
            </a:r>
            <a:endParaRPr lang="de-AT" dirty="0"/>
          </a:p>
        </p:txBody>
      </p:sp>
    </p:spTree>
    <p:extLst>
      <p:ext uri="{BB962C8B-B14F-4D97-AF65-F5344CB8AC3E}">
        <p14:creationId xmlns:p14="http://schemas.microsoft.com/office/powerpoint/2010/main" val="3923935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850900" y="1943101"/>
            <a:ext cx="10515600" cy="1589088"/>
          </a:xfrm>
        </p:spPr>
        <p:txBody>
          <a:bodyPr>
            <a:noAutofit/>
          </a:bodyPr>
          <a:lstStyle/>
          <a:p>
            <a:pPr algn="ctr"/>
            <a:r>
              <a:rPr lang="de-AT" sz="5400" b="1" dirty="0" smtClean="0"/>
              <a:t>Veranstaltungsrecht </a:t>
            </a:r>
            <a:br>
              <a:rPr lang="de-AT" sz="5400" b="1" dirty="0" smtClean="0"/>
            </a:br>
            <a:endParaRPr lang="de-AT" sz="5400" b="1" dirty="0"/>
          </a:p>
        </p:txBody>
      </p:sp>
    </p:spTree>
    <p:extLst>
      <p:ext uri="{BB962C8B-B14F-4D97-AF65-F5344CB8AC3E}">
        <p14:creationId xmlns:p14="http://schemas.microsoft.com/office/powerpoint/2010/main" val="3509529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Was ist Veranstaltungsrecht?</a:t>
            </a:r>
          </a:p>
        </p:txBody>
      </p:sp>
      <p:sp>
        <p:nvSpPr>
          <p:cNvPr id="3" name="Inhaltsplatzhalter 2"/>
          <p:cNvSpPr>
            <a:spLocks noGrp="1"/>
          </p:cNvSpPr>
          <p:nvPr>
            <p:ph idx="1"/>
          </p:nvPr>
        </p:nvSpPr>
        <p:spPr/>
        <p:txBody>
          <a:bodyPr/>
          <a:lstStyle/>
          <a:p>
            <a:endParaRPr lang="de-AT" dirty="0" smtClean="0"/>
          </a:p>
          <a:p>
            <a:r>
              <a:rPr lang="de-AT" dirty="0" smtClean="0"/>
              <a:t> </a:t>
            </a:r>
            <a:r>
              <a:rPr lang="de-AT" dirty="0"/>
              <a:t>Summe aller Rechtsvorschriften, die sich auf Veranstaltungen aller Art </a:t>
            </a:r>
            <a:r>
              <a:rPr lang="de-AT" dirty="0" smtClean="0"/>
              <a:t>beziehen, Vorschriften sowohl im Bundes- als auch im </a:t>
            </a:r>
            <a:r>
              <a:rPr lang="de-AT" dirty="0"/>
              <a:t>L</a:t>
            </a:r>
            <a:r>
              <a:rPr lang="de-AT" dirty="0" smtClean="0"/>
              <a:t>andesrecht</a:t>
            </a:r>
          </a:p>
          <a:p>
            <a:r>
              <a:rPr lang="de-AT" dirty="0" smtClean="0"/>
              <a:t>Beispiel Bundesrecht: GewO </a:t>
            </a:r>
            <a:r>
              <a:rPr lang="de-AT" dirty="0"/>
              <a:t>(„Organisation von Veranstaltungen“) </a:t>
            </a:r>
            <a:r>
              <a:rPr lang="de-AT" dirty="0" smtClean="0"/>
              <a:t>  Veranstaltungen </a:t>
            </a:r>
            <a:r>
              <a:rPr lang="de-AT" dirty="0"/>
              <a:t>anderer (Dritter) organisieren </a:t>
            </a:r>
            <a:endParaRPr lang="de-AT" dirty="0" smtClean="0"/>
          </a:p>
          <a:p>
            <a:r>
              <a:rPr lang="de-AT" dirty="0" smtClean="0"/>
              <a:t>Beispiel Landesrecht: wenn </a:t>
            </a:r>
            <a:r>
              <a:rPr lang="de-AT" dirty="0"/>
              <a:t>öffentliche Veranstaltung → </a:t>
            </a:r>
            <a:r>
              <a:rPr lang="de-AT" dirty="0" smtClean="0"/>
              <a:t>Wiener Veranstaltungsgesetz  und Wiener </a:t>
            </a:r>
            <a:r>
              <a:rPr lang="de-AT" dirty="0" err="1" smtClean="0"/>
              <a:t>Veranstaltungsstättengesetz</a:t>
            </a:r>
            <a:endParaRPr lang="de-AT" dirty="0"/>
          </a:p>
        </p:txBody>
      </p:sp>
    </p:spTree>
    <p:extLst>
      <p:ext uri="{BB962C8B-B14F-4D97-AF65-F5344CB8AC3E}">
        <p14:creationId xmlns:p14="http://schemas.microsoft.com/office/powerpoint/2010/main" val="581774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Arten 1</a:t>
            </a:r>
            <a:endParaRPr lang="de-AT" dirty="0"/>
          </a:p>
        </p:txBody>
      </p:sp>
      <p:sp>
        <p:nvSpPr>
          <p:cNvPr id="3" name="Inhaltsplatzhalter 2"/>
          <p:cNvSpPr>
            <a:spLocks noGrp="1"/>
          </p:cNvSpPr>
          <p:nvPr>
            <p:ph idx="1"/>
          </p:nvPr>
        </p:nvSpPr>
        <p:spPr/>
        <p:txBody>
          <a:bodyPr/>
          <a:lstStyle/>
          <a:p>
            <a:r>
              <a:rPr lang="de-AT" b="1" dirty="0"/>
              <a:t>Öffentliche Veranstaltung („allgemein zugänglich“) </a:t>
            </a:r>
            <a:r>
              <a:rPr lang="de-AT" dirty="0"/>
              <a:t>→ </a:t>
            </a:r>
            <a:r>
              <a:rPr lang="de-AT" dirty="0" smtClean="0"/>
              <a:t>W-VG </a:t>
            </a:r>
            <a:r>
              <a:rPr lang="de-AT" dirty="0"/>
              <a:t>gilt mit allen Konsequenzen (Berechtigung, geeignete L</a:t>
            </a:r>
            <a:r>
              <a:rPr lang="de-AT" dirty="0" smtClean="0"/>
              <a:t>ocation</a:t>
            </a:r>
            <a:r>
              <a:rPr lang="de-AT" dirty="0"/>
              <a:t>, Veranstalter-Pflichten, Auflagen, </a:t>
            </a:r>
            <a:r>
              <a:rPr lang="de-AT" dirty="0" smtClean="0"/>
              <a:t>Überwachung</a:t>
            </a:r>
            <a:r>
              <a:rPr lang="de-AT" dirty="0"/>
              <a:t>, Sanktionen) </a:t>
            </a:r>
            <a:endParaRPr lang="de-AT" dirty="0" smtClean="0"/>
          </a:p>
          <a:p>
            <a:endParaRPr lang="de-AT" dirty="0" smtClean="0"/>
          </a:p>
          <a:p>
            <a:r>
              <a:rPr lang="de-AT" b="1" dirty="0" smtClean="0"/>
              <a:t>Ausgenommene</a:t>
            </a:r>
            <a:r>
              <a:rPr lang="de-AT" dirty="0" smtClean="0"/>
              <a:t> „freie“ </a:t>
            </a:r>
            <a:r>
              <a:rPr lang="de-AT" b="1" dirty="0" smtClean="0"/>
              <a:t>Veranstaltung</a:t>
            </a:r>
            <a:r>
              <a:rPr lang="de-AT" dirty="0" smtClean="0"/>
              <a:t> </a:t>
            </a:r>
            <a:r>
              <a:rPr lang="de-AT" dirty="0"/>
              <a:t>→ öffentlich, aber </a:t>
            </a:r>
            <a:r>
              <a:rPr lang="de-AT" dirty="0" smtClean="0"/>
              <a:t>W-VG nicht anzuwenden</a:t>
            </a:r>
          </a:p>
          <a:p>
            <a:pPr marL="0" indent="0">
              <a:buNone/>
            </a:pPr>
            <a:endParaRPr lang="de-AT" dirty="0" smtClean="0"/>
          </a:p>
          <a:p>
            <a:r>
              <a:rPr lang="de-AT" b="1" dirty="0" smtClean="0"/>
              <a:t>Private </a:t>
            </a:r>
            <a:r>
              <a:rPr lang="de-AT" b="1" dirty="0"/>
              <a:t>Veranstaltung: </a:t>
            </a:r>
            <a:r>
              <a:rPr lang="de-AT" dirty="0"/>
              <a:t>nicht öffentlich, </a:t>
            </a:r>
            <a:r>
              <a:rPr lang="de-AT" dirty="0" smtClean="0"/>
              <a:t>W-VG </a:t>
            </a:r>
            <a:r>
              <a:rPr lang="de-AT" dirty="0"/>
              <a:t>gilt </a:t>
            </a:r>
            <a:r>
              <a:rPr lang="de-AT" dirty="0" smtClean="0"/>
              <a:t>nicht</a:t>
            </a:r>
            <a:endParaRPr lang="de-AT" dirty="0"/>
          </a:p>
        </p:txBody>
      </p:sp>
    </p:spTree>
    <p:extLst>
      <p:ext uri="{BB962C8B-B14F-4D97-AF65-F5344CB8AC3E}">
        <p14:creationId xmlns:p14="http://schemas.microsoft.com/office/powerpoint/2010/main" val="1639980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Arten 2</a:t>
            </a:r>
            <a:endParaRPr lang="de-AT" b="1" dirty="0"/>
          </a:p>
        </p:txBody>
      </p:sp>
      <p:sp>
        <p:nvSpPr>
          <p:cNvPr id="3" name="Inhaltsplatzhalter 2"/>
          <p:cNvSpPr>
            <a:spLocks noGrp="1"/>
          </p:cNvSpPr>
          <p:nvPr>
            <p:ph idx="1"/>
          </p:nvPr>
        </p:nvSpPr>
        <p:spPr>
          <a:xfrm>
            <a:off x="838200" y="2475185"/>
            <a:ext cx="10515600" cy="3701777"/>
          </a:xfrm>
        </p:spPr>
        <p:txBody>
          <a:bodyPr/>
          <a:lstStyle/>
          <a:p>
            <a:r>
              <a:rPr lang="de-AT" dirty="0"/>
              <a:t>a</a:t>
            </a:r>
            <a:r>
              <a:rPr lang="de-AT" dirty="0" smtClean="0"/>
              <a:t>nmeldepflichtig </a:t>
            </a:r>
            <a:r>
              <a:rPr lang="de-AT" dirty="0" err="1" smtClean="0"/>
              <a:t>vs</a:t>
            </a:r>
            <a:r>
              <a:rPr lang="de-AT" dirty="0" smtClean="0"/>
              <a:t> konzessionspflichtig</a:t>
            </a:r>
            <a:endParaRPr lang="de-AT" dirty="0"/>
          </a:p>
          <a:p>
            <a:r>
              <a:rPr lang="de-AT" dirty="0" smtClean="0"/>
              <a:t>Einzel- oder Dauerveranstaltung</a:t>
            </a:r>
            <a:endParaRPr lang="de-AT" dirty="0"/>
          </a:p>
        </p:txBody>
      </p:sp>
    </p:spTree>
    <p:extLst>
      <p:ext uri="{BB962C8B-B14F-4D97-AF65-F5344CB8AC3E}">
        <p14:creationId xmlns:p14="http://schemas.microsoft.com/office/powerpoint/2010/main" val="16746668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Arten 3</a:t>
            </a:r>
            <a:endParaRPr lang="de-AT" b="1" dirty="0"/>
          </a:p>
        </p:txBody>
      </p:sp>
      <p:sp>
        <p:nvSpPr>
          <p:cNvPr id="3" name="Inhaltsplatzhalter 2"/>
          <p:cNvSpPr>
            <a:spLocks noGrp="1"/>
          </p:cNvSpPr>
          <p:nvPr>
            <p:ph idx="1"/>
          </p:nvPr>
        </p:nvSpPr>
        <p:spPr/>
        <p:txBody>
          <a:bodyPr/>
          <a:lstStyle/>
          <a:p>
            <a:pPr marL="0" indent="0">
              <a:buNone/>
            </a:pPr>
            <a:r>
              <a:rPr lang="de-AT" dirty="0" smtClean="0"/>
              <a:t>Nicht anmeldepflichtig sind:</a:t>
            </a:r>
          </a:p>
          <a:p>
            <a:pPr marL="0" indent="0">
              <a:buNone/>
            </a:pPr>
            <a:endParaRPr lang="de-AT" dirty="0"/>
          </a:p>
          <a:p>
            <a:pPr marL="0" indent="0">
              <a:buNone/>
            </a:pPr>
            <a:r>
              <a:rPr lang="de-AT" dirty="0" smtClean="0"/>
              <a:t>Veranstaltungen </a:t>
            </a:r>
            <a:r>
              <a:rPr lang="de-AT" dirty="0"/>
              <a:t>im Sinne des § 6 Abs. 1 Z 1, Z 2 </a:t>
            </a:r>
            <a:r>
              <a:rPr lang="de-AT" dirty="0" err="1"/>
              <a:t>lit</a:t>
            </a:r>
            <a:r>
              <a:rPr lang="de-AT" dirty="0"/>
              <a:t>. b bis </a:t>
            </a:r>
            <a:r>
              <a:rPr lang="de-AT" dirty="0" err="1"/>
              <a:t>lit</a:t>
            </a:r>
            <a:r>
              <a:rPr lang="de-AT" dirty="0"/>
              <a:t>. f, Z 3 </a:t>
            </a:r>
            <a:r>
              <a:rPr lang="de-AT" dirty="0" err="1"/>
              <a:t>lit</a:t>
            </a:r>
            <a:r>
              <a:rPr lang="de-AT" dirty="0"/>
              <a:t>. a, </a:t>
            </a:r>
            <a:r>
              <a:rPr lang="de-AT" dirty="0" err="1"/>
              <a:t>lit</a:t>
            </a:r>
            <a:r>
              <a:rPr lang="de-AT" dirty="0"/>
              <a:t>. b und </a:t>
            </a:r>
            <a:r>
              <a:rPr lang="de-AT" dirty="0" err="1"/>
              <a:t>lit</a:t>
            </a:r>
            <a:r>
              <a:rPr lang="de-AT" dirty="0"/>
              <a:t>. d, Z 7 und Z 8 bis zu einer Teilnehmerzahl von höchstens 200 Personen, sofern diese Veranstaltungen nicht im Freien stattfinden und sofern nicht Z 4 zur Anwendung gelangt.</a:t>
            </a:r>
          </a:p>
        </p:txBody>
      </p:sp>
    </p:spTree>
    <p:extLst>
      <p:ext uri="{BB962C8B-B14F-4D97-AF65-F5344CB8AC3E}">
        <p14:creationId xmlns:p14="http://schemas.microsoft.com/office/powerpoint/2010/main" val="3359519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Arten 4</a:t>
            </a:r>
            <a:endParaRPr lang="de-AT" b="1" dirty="0"/>
          </a:p>
        </p:txBody>
      </p:sp>
      <p:sp>
        <p:nvSpPr>
          <p:cNvPr id="3" name="Inhaltsplatzhalter 2"/>
          <p:cNvSpPr>
            <a:spLocks noGrp="1"/>
          </p:cNvSpPr>
          <p:nvPr>
            <p:ph idx="1"/>
          </p:nvPr>
        </p:nvSpPr>
        <p:spPr/>
        <p:txBody>
          <a:bodyPr>
            <a:normAutofit lnSpcReduction="10000"/>
          </a:bodyPr>
          <a:lstStyle/>
          <a:p>
            <a:pPr marL="0" indent="0">
              <a:buNone/>
            </a:pPr>
            <a:r>
              <a:rPr lang="de-AT" dirty="0" smtClean="0"/>
              <a:t>Anmeldepflichtig  nach § 6 sind</a:t>
            </a:r>
          </a:p>
          <a:p>
            <a:r>
              <a:rPr lang="de-AT" dirty="0"/>
              <a:t>musikalische </a:t>
            </a:r>
            <a:r>
              <a:rPr lang="de-AT" dirty="0" smtClean="0"/>
              <a:t>Darbietungen</a:t>
            </a:r>
          </a:p>
          <a:p>
            <a:r>
              <a:rPr lang="de-AT" dirty="0"/>
              <a:t>t</a:t>
            </a:r>
            <a:r>
              <a:rPr lang="de-AT" dirty="0" smtClean="0"/>
              <a:t>heater- </a:t>
            </a:r>
            <a:r>
              <a:rPr lang="de-AT" dirty="0"/>
              <a:t>und </a:t>
            </a:r>
            <a:r>
              <a:rPr lang="de-AT" dirty="0" err="1"/>
              <a:t>varieteartige</a:t>
            </a:r>
            <a:r>
              <a:rPr lang="de-AT" dirty="0"/>
              <a:t> </a:t>
            </a:r>
            <a:r>
              <a:rPr lang="de-AT" dirty="0" smtClean="0"/>
              <a:t>Veranstaltungen</a:t>
            </a:r>
          </a:p>
          <a:p>
            <a:r>
              <a:rPr lang="de-AT" dirty="0"/>
              <a:t>Tanzunterhaltungen und </a:t>
            </a:r>
            <a:r>
              <a:rPr lang="de-AT" dirty="0" smtClean="0"/>
              <a:t>Feste</a:t>
            </a:r>
          </a:p>
          <a:p>
            <a:r>
              <a:rPr lang="de-AT" dirty="0"/>
              <a:t>pratermäßige </a:t>
            </a:r>
            <a:r>
              <a:rPr lang="de-AT" dirty="0" smtClean="0"/>
              <a:t>Volksvergnügungen</a:t>
            </a:r>
          </a:p>
          <a:p>
            <a:r>
              <a:rPr lang="de-AT" dirty="0"/>
              <a:t>Betrieb von Veranstaltungsstätten, die der Durchführung sportlicher Veranstaltungen </a:t>
            </a:r>
            <a:r>
              <a:rPr lang="de-AT" dirty="0" smtClean="0"/>
              <a:t>dienen</a:t>
            </a:r>
          </a:p>
          <a:p>
            <a:r>
              <a:rPr lang="de-AT" dirty="0" smtClean="0"/>
              <a:t>Ausstellungen</a:t>
            </a:r>
          </a:p>
          <a:p>
            <a:r>
              <a:rPr lang="de-AT" dirty="0" smtClean="0"/>
              <a:t>Modeschauen</a:t>
            </a:r>
          </a:p>
          <a:p>
            <a:endParaRPr lang="de-AT" dirty="0"/>
          </a:p>
        </p:txBody>
      </p:sp>
    </p:spTree>
    <p:extLst>
      <p:ext uri="{BB962C8B-B14F-4D97-AF65-F5344CB8AC3E}">
        <p14:creationId xmlns:p14="http://schemas.microsoft.com/office/powerpoint/2010/main" val="997131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Arten 5</a:t>
            </a:r>
            <a:endParaRPr lang="de-AT" b="1" dirty="0"/>
          </a:p>
        </p:txBody>
      </p:sp>
      <p:sp>
        <p:nvSpPr>
          <p:cNvPr id="3" name="Inhaltsplatzhalter 2"/>
          <p:cNvSpPr>
            <a:spLocks noGrp="1"/>
          </p:cNvSpPr>
          <p:nvPr>
            <p:ph idx="1"/>
          </p:nvPr>
        </p:nvSpPr>
        <p:spPr/>
        <p:txBody>
          <a:bodyPr/>
          <a:lstStyle/>
          <a:p>
            <a:r>
              <a:rPr lang="de-AT" dirty="0" smtClean="0"/>
              <a:t>Konzessionspflichtig sind gemäß § 7</a:t>
            </a:r>
          </a:p>
          <a:p>
            <a:r>
              <a:rPr lang="de-AT" dirty="0" smtClean="0"/>
              <a:t>Theater</a:t>
            </a:r>
          </a:p>
          <a:p>
            <a:r>
              <a:rPr lang="de-AT" dirty="0" smtClean="0"/>
              <a:t>Kabaretts</a:t>
            </a:r>
          </a:p>
          <a:p>
            <a:r>
              <a:rPr lang="de-AT" dirty="0" smtClean="0"/>
              <a:t>Zirkusse</a:t>
            </a:r>
          </a:p>
          <a:p>
            <a:r>
              <a:rPr lang="de-AT" dirty="0" smtClean="0"/>
              <a:t>Tierschauen</a:t>
            </a:r>
          </a:p>
          <a:p>
            <a:r>
              <a:rPr lang="de-AT" dirty="0" smtClean="0"/>
              <a:t>Unterhaltungsspielapparate</a:t>
            </a:r>
            <a:endParaRPr lang="de-AT" dirty="0"/>
          </a:p>
        </p:txBody>
      </p:sp>
    </p:spTree>
    <p:extLst>
      <p:ext uri="{BB962C8B-B14F-4D97-AF65-F5344CB8AC3E}">
        <p14:creationId xmlns:p14="http://schemas.microsoft.com/office/powerpoint/2010/main" val="33973395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Pflichten des </a:t>
            </a:r>
            <a:r>
              <a:rPr lang="de-AT" b="1" dirty="0"/>
              <a:t>V</a:t>
            </a:r>
            <a:r>
              <a:rPr lang="de-AT" b="1" dirty="0" smtClean="0"/>
              <a:t>eranstalters</a:t>
            </a:r>
            <a:endParaRPr lang="de-AT" b="1" dirty="0"/>
          </a:p>
        </p:txBody>
      </p:sp>
      <p:sp>
        <p:nvSpPr>
          <p:cNvPr id="3" name="Inhaltsplatzhalter 2"/>
          <p:cNvSpPr>
            <a:spLocks noGrp="1"/>
          </p:cNvSpPr>
          <p:nvPr>
            <p:ph idx="1"/>
          </p:nvPr>
        </p:nvSpPr>
        <p:spPr/>
        <p:txBody>
          <a:bodyPr/>
          <a:lstStyle/>
          <a:p>
            <a:endParaRPr lang="de-AT" dirty="0" smtClean="0"/>
          </a:p>
          <a:p>
            <a:r>
              <a:rPr lang="de-AT" dirty="0" smtClean="0"/>
              <a:t>persönliche </a:t>
            </a:r>
            <a:r>
              <a:rPr lang="de-AT" dirty="0"/>
              <a:t>Anwesenheitspflicht des Veranstalters oder einer </a:t>
            </a:r>
            <a:r>
              <a:rPr lang="de-AT" dirty="0" smtClean="0"/>
              <a:t>der Behörde </a:t>
            </a:r>
            <a:r>
              <a:rPr lang="de-AT" dirty="0"/>
              <a:t>namhaft zu machenden verlässlichen Ansprechperson </a:t>
            </a:r>
            <a:endParaRPr lang="de-AT" dirty="0" smtClean="0"/>
          </a:p>
          <a:p>
            <a:pPr marL="0" indent="0">
              <a:buNone/>
            </a:pPr>
            <a:endParaRPr lang="de-AT" dirty="0"/>
          </a:p>
          <a:p>
            <a:r>
              <a:rPr lang="de-AT" dirty="0" smtClean="0"/>
              <a:t>Aufbewahrungspflicht </a:t>
            </a:r>
            <a:r>
              <a:rPr lang="de-AT" dirty="0"/>
              <a:t>aller behördlichen Verfügungen und Veranstaltungsunterlagen</a:t>
            </a:r>
          </a:p>
        </p:txBody>
      </p:sp>
    </p:spTree>
    <p:extLst>
      <p:ext uri="{BB962C8B-B14F-4D97-AF65-F5344CB8AC3E}">
        <p14:creationId xmlns:p14="http://schemas.microsoft.com/office/powerpoint/2010/main" val="4116444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Was ist ein Verein?</a:t>
            </a:r>
            <a:endParaRPr lang="de-AT" b="1" dirty="0"/>
          </a:p>
        </p:txBody>
      </p:sp>
      <p:sp>
        <p:nvSpPr>
          <p:cNvPr id="3" name="Inhaltsplatzhalter 2"/>
          <p:cNvSpPr>
            <a:spLocks noGrp="1"/>
          </p:cNvSpPr>
          <p:nvPr>
            <p:ph idx="1"/>
          </p:nvPr>
        </p:nvSpPr>
        <p:spPr/>
        <p:txBody>
          <a:bodyPr/>
          <a:lstStyle/>
          <a:p>
            <a:pPr marL="0" indent="0">
              <a:buNone/>
            </a:pPr>
            <a:r>
              <a:rPr lang="de-AT" dirty="0" smtClean="0"/>
              <a:t>Legaldefinition im Vereinsgesetz:</a:t>
            </a:r>
          </a:p>
          <a:p>
            <a:r>
              <a:rPr lang="de-AT" dirty="0" smtClean="0"/>
              <a:t>§ 1</a:t>
            </a:r>
            <a:r>
              <a:rPr lang="de-AT" b="1" dirty="0"/>
              <a:t> </a:t>
            </a:r>
            <a:r>
              <a:rPr lang="de-AT" dirty="0" err="1" smtClean="0"/>
              <a:t>Abs</a:t>
            </a:r>
            <a:r>
              <a:rPr lang="de-AT" dirty="0" smtClean="0"/>
              <a:t> 1:  Ein Verein im Sinn dieses Bundesgesetzes ist ein freiwilliger, auf Dauer angelegter, auf Grund von Statuten organisierter Zusammenschluss mindestens zweier Personen zur Verfolgung eines bestimmten, gemeinsamen, ideellen Zwecks. </a:t>
            </a:r>
          </a:p>
          <a:p>
            <a:r>
              <a:rPr lang="de-AT" dirty="0" smtClean="0"/>
              <a:t>§ 1 </a:t>
            </a:r>
            <a:r>
              <a:rPr lang="de-AT" dirty="0" err="1" smtClean="0"/>
              <a:t>Abs</a:t>
            </a:r>
            <a:r>
              <a:rPr lang="de-AT" dirty="0" smtClean="0"/>
              <a:t> 2: Ein </a:t>
            </a:r>
            <a:r>
              <a:rPr lang="de-AT" dirty="0"/>
              <a:t>Verein darf nicht auf Gewinn berechnet sein. Das Vereinsvermögen darf nur im Sinn des Vereinszwecks verwendet werden.</a:t>
            </a:r>
          </a:p>
          <a:p>
            <a:r>
              <a:rPr lang="de-AT" dirty="0" smtClean="0"/>
              <a:t>Der Verein genießt Rechtspersönlichkeit (§ 2 Abs. 1).</a:t>
            </a:r>
          </a:p>
          <a:p>
            <a:endParaRPr lang="de-AT" dirty="0"/>
          </a:p>
        </p:txBody>
      </p:sp>
    </p:spTree>
    <p:extLst>
      <p:ext uri="{BB962C8B-B14F-4D97-AF65-F5344CB8AC3E}">
        <p14:creationId xmlns:p14="http://schemas.microsoft.com/office/powerpoint/2010/main" val="213477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a:t>Wann ist anzumelden?</a:t>
            </a:r>
          </a:p>
        </p:txBody>
      </p:sp>
      <p:sp>
        <p:nvSpPr>
          <p:cNvPr id="3" name="Inhaltsplatzhalter 2"/>
          <p:cNvSpPr>
            <a:spLocks noGrp="1"/>
          </p:cNvSpPr>
          <p:nvPr>
            <p:ph idx="1"/>
          </p:nvPr>
        </p:nvSpPr>
        <p:spPr/>
        <p:txBody>
          <a:bodyPr>
            <a:normAutofit/>
          </a:bodyPr>
          <a:lstStyle/>
          <a:p>
            <a:endParaRPr lang="de-AT" dirty="0" smtClean="0"/>
          </a:p>
          <a:p>
            <a:r>
              <a:rPr lang="de-AT" dirty="0" smtClean="0"/>
              <a:t>spätestens </a:t>
            </a:r>
            <a:r>
              <a:rPr lang="de-AT" dirty="0"/>
              <a:t>1</a:t>
            </a:r>
            <a:r>
              <a:rPr lang="de-AT" dirty="0" smtClean="0"/>
              <a:t> Woche vor Veranstaltung</a:t>
            </a:r>
          </a:p>
          <a:p>
            <a:endParaRPr lang="de-DE" dirty="0"/>
          </a:p>
          <a:p>
            <a:r>
              <a:rPr lang="de-AT" dirty="0" smtClean="0"/>
              <a:t>ABER: Eine frühere Kontaktaufnahme mit der Behörde ist ratsam!</a:t>
            </a:r>
          </a:p>
        </p:txBody>
      </p:sp>
    </p:spTree>
    <p:extLst>
      <p:ext uri="{BB962C8B-B14F-4D97-AF65-F5344CB8AC3E}">
        <p14:creationId xmlns:p14="http://schemas.microsoft.com/office/powerpoint/2010/main" val="1911681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Vorbringen</a:t>
            </a:r>
            <a:endParaRPr lang="de-AT" b="1" dirty="0"/>
          </a:p>
        </p:txBody>
      </p:sp>
      <p:sp>
        <p:nvSpPr>
          <p:cNvPr id="3" name="Inhaltsplatzhalter 2"/>
          <p:cNvSpPr>
            <a:spLocks noGrp="1"/>
          </p:cNvSpPr>
          <p:nvPr>
            <p:ph idx="1"/>
          </p:nvPr>
        </p:nvSpPr>
        <p:spPr/>
        <p:txBody>
          <a:bodyPr>
            <a:normAutofit/>
          </a:bodyPr>
          <a:lstStyle/>
          <a:p>
            <a:pPr marL="0" indent="0">
              <a:buNone/>
            </a:pPr>
            <a:r>
              <a:rPr lang="de-AT" sz="2400" b="1" dirty="0" smtClean="0"/>
              <a:t>1. Veranstaltungsbeschreibung</a:t>
            </a:r>
          </a:p>
          <a:p>
            <a:pPr marL="0" indent="0">
              <a:buNone/>
            </a:pPr>
            <a:r>
              <a:rPr lang="de-AT" sz="2400" b="1" dirty="0" smtClean="0"/>
              <a:t>2</a:t>
            </a:r>
            <a:r>
              <a:rPr lang="de-AT" sz="2400" dirty="0" smtClean="0"/>
              <a:t>. </a:t>
            </a:r>
            <a:r>
              <a:rPr lang="de-AT" sz="2400" b="1" dirty="0" smtClean="0"/>
              <a:t>Bewilligung </a:t>
            </a:r>
            <a:r>
              <a:rPr lang="de-AT" sz="2400" b="1" dirty="0"/>
              <a:t>der </a:t>
            </a:r>
            <a:r>
              <a:rPr lang="de-AT" sz="2400" b="1" dirty="0" smtClean="0"/>
              <a:t>Veranstaltungsbetriebsstätte</a:t>
            </a:r>
            <a:endParaRPr lang="de-AT" sz="2400" dirty="0" smtClean="0"/>
          </a:p>
          <a:p>
            <a:pPr marL="0" indent="0">
              <a:buNone/>
            </a:pPr>
            <a:r>
              <a:rPr lang="de-AT" sz="2400" b="1" dirty="0" smtClean="0"/>
              <a:t>3. sicherheits-, brandschutz- und rettungstechnisches Konzept </a:t>
            </a:r>
            <a:r>
              <a:rPr lang="de-AT" sz="2400" dirty="0" smtClean="0"/>
              <a:t>zur Gewährleistung </a:t>
            </a:r>
            <a:r>
              <a:rPr lang="de-AT" sz="2400" dirty="0"/>
              <a:t>eines störungsfreien Veranstaltungsablaufs </a:t>
            </a:r>
            <a:endParaRPr lang="de-AT" sz="2400" dirty="0" smtClean="0"/>
          </a:p>
          <a:p>
            <a:pPr marL="0" indent="0">
              <a:buNone/>
            </a:pPr>
            <a:r>
              <a:rPr lang="de-AT" sz="2400" b="1" dirty="0" smtClean="0"/>
              <a:t>4</a:t>
            </a:r>
            <a:r>
              <a:rPr lang="de-AT" sz="2400" dirty="0" smtClean="0"/>
              <a:t>. </a:t>
            </a:r>
            <a:r>
              <a:rPr lang="de-AT" sz="2400" b="1" dirty="0" smtClean="0"/>
              <a:t>Veranstaltungen im Freien: </a:t>
            </a:r>
            <a:r>
              <a:rPr lang="de-AT" sz="2400" dirty="0" smtClean="0"/>
              <a:t>Konzept zur Vermeidung sanitärer Missstände + Konzept zur Vermeidung unzumutbarer Beeinträchtigung der Nachbarschaft </a:t>
            </a:r>
          </a:p>
          <a:p>
            <a:pPr marL="0" indent="0">
              <a:buNone/>
            </a:pPr>
            <a:r>
              <a:rPr lang="de-AT" sz="2400" b="1" dirty="0"/>
              <a:t>5</a:t>
            </a:r>
            <a:r>
              <a:rPr lang="de-AT" sz="2400" dirty="0" smtClean="0"/>
              <a:t>. erwartete </a:t>
            </a:r>
            <a:r>
              <a:rPr lang="de-AT" sz="2400" b="1" dirty="0" smtClean="0"/>
              <a:t>Gesamtbesucherzahl</a:t>
            </a:r>
            <a:r>
              <a:rPr lang="de-AT" sz="2400" dirty="0" smtClean="0"/>
              <a:t> </a:t>
            </a:r>
          </a:p>
          <a:p>
            <a:pPr marL="0" indent="0">
              <a:buNone/>
            </a:pPr>
            <a:r>
              <a:rPr lang="de-AT" sz="2400" b="1" dirty="0"/>
              <a:t>6</a:t>
            </a:r>
            <a:r>
              <a:rPr lang="de-AT" sz="2400" dirty="0" smtClean="0"/>
              <a:t>. Höchstzahl </a:t>
            </a:r>
            <a:r>
              <a:rPr lang="de-AT" sz="2400" b="1" dirty="0" smtClean="0"/>
              <a:t>gleichzeitige Besucher </a:t>
            </a:r>
          </a:p>
          <a:p>
            <a:pPr marL="0" indent="0">
              <a:buNone/>
            </a:pPr>
            <a:r>
              <a:rPr lang="de-AT" sz="2400" b="1" dirty="0" smtClean="0"/>
              <a:t>7</a:t>
            </a:r>
            <a:r>
              <a:rPr lang="de-AT" sz="2400" dirty="0" smtClean="0"/>
              <a:t>. Darstellung der </a:t>
            </a:r>
            <a:r>
              <a:rPr lang="de-AT" sz="2400" b="1" dirty="0" smtClean="0"/>
              <a:t>Verkehrssituation</a:t>
            </a:r>
            <a:r>
              <a:rPr lang="de-AT" sz="2400" dirty="0" smtClean="0"/>
              <a:t> erforderlichenfalls Verkehrskonzept</a:t>
            </a:r>
          </a:p>
          <a:p>
            <a:pPr marL="0" indent="0">
              <a:buNone/>
            </a:pPr>
            <a:endParaRPr lang="de-AT" dirty="0" smtClean="0"/>
          </a:p>
        </p:txBody>
      </p:sp>
    </p:spTree>
    <p:extLst>
      <p:ext uri="{BB962C8B-B14F-4D97-AF65-F5344CB8AC3E}">
        <p14:creationId xmlns:p14="http://schemas.microsoft.com/office/powerpoint/2010/main" val="290003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74700" y="1066800"/>
            <a:ext cx="10579100" cy="2311400"/>
          </a:xfrm>
        </p:spPr>
        <p:txBody>
          <a:bodyPr>
            <a:normAutofit/>
          </a:bodyPr>
          <a:lstStyle/>
          <a:p>
            <a:r>
              <a:rPr lang="de-AT" dirty="0"/>
              <a:t>behördliche </a:t>
            </a:r>
            <a:r>
              <a:rPr lang="de-AT" dirty="0" smtClean="0"/>
              <a:t>Auflagen möglich!</a:t>
            </a:r>
            <a:endParaRPr lang="de-AT" dirty="0"/>
          </a:p>
        </p:txBody>
      </p:sp>
    </p:spTree>
    <p:extLst>
      <p:ext uri="{BB962C8B-B14F-4D97-AF65-F5344CB8AC3E}">
        <p14:creationId xmlns:p14="http://schemas.microsoft.com/office/powerpoint/2010/main" val="4169446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Sanktionen</a:t>
            </a:r>
            <a:endParaRPr lang="de-AT" b="1" dirty="0"/>
          </a:p>
        </p:txBody>
      </p:sp>
      <p:sp>
        <p:nvSpPr>
          <p:cNvPr id="3" name="Inhaltsplatzhalter 2"/>
          <p:cNvSpPr>
            <a:spLocks noGrp="1"/>
          </p:cNvSpPr>
          <p:nvPr>
            <p:ph idx="1"/>
          </p:nvPr>
        </p:nvSpPr>
        <p:spPr/>
        <p:txBody>
          <a:bodyPr/>
          <a:lstStyle/>
          <a:p>
            <a:endParaRPr lang="de-AT" dirty="0" smtClean="0"/>
          </a:p>
          <a:p>
            <a:r>
              <a:rPr lang="de-AT" dirty="0" smtClean="0"/>
              <a:t> </a:t>
            </a:r>
            <a:r>
              <a:rPr lang="de-AT" dirty="0"/>
              <a:t>Untersagung und Abbruch </a:t>
            </a:r>
            <a:endParaRPr lang="de-AT" dirty="0" smtClean="0"/>
          </a:p>
          <a:p>
            <a:r>
              <a:rPr lang="de-AT" dirty="0" smtClean="0"/>
              <a:t> </a:t>
            </a:r>
            <a:r>
              <a:rPr lang="de-AT" dirty="0"/>
              <a:t>Untersagung der Ankündigung der Veranstaltung </a:t>
            </a:r>
            <a:endParaRPr lang="de-AT" dirty="0" smtClean="0"/>
          </a:p>
          <a:p>
            <a:r>
              <a:rPr lang="de-AT" dirty="0" smtClean="0"/>
              <a:t> </a:t>
            </a:r>
            <a:r>
              <a:rPr lang="de-AT" dirty="0"/>
              <a:t>Verwaltungsstrafen bis EUR 7000,-/Ersatzfreiheitsstrafe bis 6 Wochen </a:t>
            </a:r>
            <a:endParaRPr lang="de-AT" dirty="0" smtClean="0"/>
          </a:p>
          <a:p>
            <a:r>
              <a:rPr lang="de-AT" dirty="0" smtClean="0"/>
              <a:t> </a:t>
            </a:r>
            <a:r>
              <a:rPr lang="de-AT" dirty="0"/>
              <a:t>Beschlagnahme, Einziehung, Verfall von Gegenständen, wie insbesondere Eintrittskarten, Musikanlagen, Filmapparate, Maschinen, Geräte, Ausrüstungen oder Transportmittel, möglich</a:t>
            </a:r>
          </a:p>
          <a:p>
            <a:endParaRPr lang="de-AT" dirty="0"/>
          </a:p>
        </p:txBody>
      </p:sp>
    </p:spTree>
    <p:extLst>
      <p:ext uri="{BB962C8B-B14F-4D97-AF65-F5344CB8AC3E}">
        <p14:creationId xmlns:p14="http://schemas.microsoft.com/office/powerpoint/2010/main" val="2596113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Besonderes:</a:t>
            </a:r>
            <a:endParaRPr lang="de-AT" b="1" dirty="0"/>
          </a:p>
        </p:txBody>
      </p:sp>
      <p:sp>
        <p:nvSpPr>
          <p:cNvPr id="3" name="Inhaltsplatzhalter 2"/>
          <p:cNvSpPr>
            <a:spLocks noGrp="1"/>
          </p:cNvSpPr>
          <p:nvPr>
            <p:ph idx="1"/>
          </p:nvPr>
        </p:nvSpPr>
        <p:spPr/>
        <p:txBody>
          <a:bodyPr>
            <a:normAutofit/>
          </a:bodyPr>
          <a:lstStyle/>
          <a:p>
            <a:r>
              <a:rPr lang="de-AT" dirty="0"/>
              <a:t>Zelte </a:t>
            </a:r>
            <a:r>
              <a:rPr lang="de-AT" dirty="0" smtClean="0"/>
              <a:t>brauchen </a:t>
            </a:r>
            <a:r>
              <a:rPr lang="de-AT" dirty="0"/>
              <a:t>gesonderte Genehmigung</a:t>
            </a:r>
          </a:p>
          <a:p>
            <a:r>
              <a:rPr lang="de-AT" dirty="0"/>
              <a:t>F</a:t>
            </a:r>
            <a:r>
              <a:rPr lang="de-AT" dirty="0" smtClean="0"/>
              <a:t>ür </a:t>
            </a:r>
            <a:r>
              <a:rPr lang="de-AT" dirty="0"/>
              <a:t>eine Veranstaltung können auch </a:t>
            </a:r>
            <a:r>
              <a:rPr lang="de-AT" dirty="0" smtClean="0"/>
              <a:t>weitere behördliche </a:t>
            </a:r>
            <a:r>
              <a:rPr lang="de-AT" dirty="0"/>
              <a:t>Genehmigungen erforderlich sein. </a:t>
            </a:r>
            <a:r>
              <a:rPr lang="de-AT" dirty="0" smtClean="0"/>
              <a:t>Für die </a:t>
            </a:r>
            <a:r>
              <a:rPr lang="de-AT" dirty="0"/>
              <a:t>rechtzeitige Einholung ist der </a:t>
            </a:r>
            <a:r>
              <a:rPr lang="de-AT" dirty="0" smtClean="0"/>
              <a:t>Veranstalter zuständig </a:t>
            </a:r>
            <a:r>
              <a:rPr lang="de-AT" dirty="0"/>
              <a:t>(z.B. Baurecht, Wasserrecht</a:t>
            </a:r>
            <a:r>
              <a:rPr lang="de-AT" dirty="0" smtClean="0"/>
              <a:t>, Luftfahrtrecht</a:t>
            </a:r>
            <a:r>
              <a:rPr lang="de-AT" dirty="0"/>
              <a:t>, Verkehrsrecht, Gewerberecht, ….)</a:t>
            </a:r>
          </a:p>
          <a:p>
            <a:r>
              <a:rPr lang="de-AT" dirty="0" err="1"/>
              <a:t>W</a:t>
            </a:r>
            <a:r>
              <a:rPr lang="de-AT" dirty="0" err="1" smtClean="0"/>
              <a:t>eiters</a:t>
            </a:r>
            <a:r>
              <a:rPr lang="de-AT" dirty="0" smtClean="0"/>
              <a:t> </a:t>
            </a:r>
            <a:r>
              <a:rPr lang="de-AT" dirty="0"/>
              <a:t>erforderlich: </a:t>
            </a:r>
            <a:r>
              <a:rPr lang="de-AT" dirty="0" smtClean="0"/>
              <a:t>privatrechtliche Vereinbarungen</a:t>
            </a:r>
            <a:r>
              <a:rPr lang="de-AT" dirty="0"/>
              <a:t>, nicht Gegenstand </a:t>
            </a:r>
            <a:r>
              <a:rPr lang="de-AT" dirty="0" smtClean="0"/>
              <a:t>des Behördenverfahrens</a:t>
            </a:r>
          </a:p>
          <a:p>
            <a:r>
              <a:rPr lang="de-DE" dirty="0" smtClean="0"/>
              <a:t>Müll</a:t>
            </a:r>
            <a:endParaRPr lang="de-AT" dirty="0"/>
          </a:p>
        </p:txBody>
      </p:sp>
    </p:spTree>
    <p:extLst>
      <p:ext uri="{BB962C8B-B14F-4D97-AF65-F5344CB8AC3E}">
        <p14:creationId xmlns:p14="http://schemas.microsoft.com/office/powerpoint/2010/main" val="3024472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a:t>Verantwortung und Haftung</a:t>
            </a:r>
          </a:p>
        </p:txBody>
      </p:sp>
      <p:sp>
        <p:nvSpPr>
          <p:cNvPr id="3" name="Inhaltsplatzhalter 2"/>
          <p:cNvSpPr>
            <a:spLocks noGrp="1"/>
          </p:cNvSpPr>
          <p:nvPr>
            <p:ph idx="1"/>
          </p:nvPr>
        </p:nvSpPr>
        <p:spPr/>
        <p:txBody>
          <a:bodyPr/>
          <a:lstStyle/>
          <a:p>
            <a:r>
              <a:rPr lang="de-AT" dirty="0" smtClean="0"/>
              <a:t>a</a:t>
            </a:r>
            <a:r>
              <a:rPr lang="de-AT" dirty="0"/>
              <a:t>) Zivilrechtlich – keine spezifische Veranstalterhaftung</a:t>
            </a:r>
            <a:r>
              <a:rPr lang="de-AT" dirty="0" smtClean="0"/>
              <a:t>!</a:t>
            </a:r>
          </a:p>
          <a:p>
            <a:endParaRPr lang="de-AT" dirty="0"/>
          </a:p>
          <a:p>
            <a:r>
              <a:rPr lang="de-AT" dirty="0" smtClean="0"/>
              <a:t> </a:t>
            </a:r>
            <a:r>
              <a:rPr lang="de-AT" dirty="0"/>
              <a:t>b) Verwaltungsstrafrechtlich </a:t>
            </a:r>
            <a:r>
              <a:rPr lang="de-AT" dirty="0" smtClean="0"/>
              <a:t>(!keine </a:t>
            </a:r>
            <a:r>
              <a:rPr lang="de-AT" dirty="0"/>
              <a:t>Tilgung!) </a:t>
            </a:r>
            <a:endParaRPr lang="de-AT" dirty="0" smtClean="0"/>
          </a:p>
          <a:p>
            <a:endParaRPr lang="de-AT" dirty="0"/>
          </a:p>
          <a:p>
            <a:r>
              <a:rPr lang="de-AT" dirty="0" smtClean="0"/>
              <a:t>c</a:t>
            </a:r>
            <a:r>
              <a:rPr lang="de-AT" dirty="0"/>
              <a:t>) Strafrechtlich durch Veranstalter/Agentur/Beteiligte</a:t>
            </a:r>
          </a:p>
          <a:p>
            <a:endParaRPr lang="de-AT" dirty="0"/>
          </a:p>
        </p:txBody>
      </p:sp>
    </p:spTree>
    <p:extLst>
      <p:ext uri="{BB962C8B-B14F-4D97-AF65-F5344CB8AC3E}">
        <p14:creationId xmlns:p14="http://schemas.microsoft.com/office/powerpoint/2010/main" val="4245423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43198" y="2478933"/>
            <a:ext cx="10515600" cy="1325563"/>
          </a:xfrm>
        </p:spPr>
        <p:txBody>
          <a:bodyPr/>
          <a:lstStyle/>
          <a:p>
            <a:pPr algn="ctr"/>
            <a:r>
              <a:rPr lang="de-AT" b="1" dirty="0" smtClean="0"/>
              <a:t>Sicherheit bei </a:t>
            </a:r>
            <a:r>
              <a:rPr lang="de-AT" b="1" dirty="0"/>
              <a:t>V</a:t>
            </a:r>
            <a:r>
              <a:rPr lang="de-AT" b="1" dirty="0" smtClean="0"/>
              <a:t>eranstaltungen</a:t>
            </a:r>
            <a:endParaRPr lang="de-AT" b="1" dirty="0"/>
          </a:p>
        </p:txBody>
      </p:sp>
    </p:spTree>
    <p:extLst>
      <p:ext uri="{BB962C8B-B14F-4D97-AF65-F5344CB8AC3E}">
        <p14:creationId xmlns:p14="http://schemas.microsoft.com/office/powerpoint/2010/main" val="12513140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463138"/>
            <a:ext cx="10515600" cy="1448789"/>
          </a:xfrm>
        </p:spPr>
        <p:txBody>
          <a:bodyPr/>
          <a:lstStyle/>
          <a:p>
            <a:r>
              <a:rPr lang="de-AT" b="1" dirty="0" smtClean="0"/>
              <a:t>Unterlagen für </a:t>
            </a:r>
            <a:r>
              <a:rPr lang="de-AT" b="1" dirty="0"/>
              <a:t>G</a:t>
            </a:r>
            <a:r>
              <a:rPr lang="de-AT" b="1" dirty="0" smtClean="0"/>
              <a:t>enehmigung</a:t>
            </a:r>
            <a:endParaRPr lang="de-AT" b="1" dirty="0"/>
          </a:p>
        </p:txBody>
      </p:sp>
      <p:sp>
        <p:nvSpPr>
          <p:cNvPr id="3" name="Inhaltsplatzhalter 2"/>
          <p:cNvSpPr>
            <a:spLocks noGrp="1"/>
          </p:cNvSpPr>
          <p:nvPr>
            <p:ph idx="1"/>
          </p:nvPr>
        </p:nvSpPr>
        <p:spPr>
          <a:xfrm>
            <a:off x="838200" y="2517569"/>
            <a:ext cx="10515600" cy="3659394"/>
          </a:xfrm>
        </p:spPr>
        <p:txBody>
          <a:bodyPr/>
          <a:lstStyle/>
          <a:p>
            <a:r>
              <a:rPr lang="de-AT" dirty="0"/>
              <a:t>Sicherheitskonzept</a:t>
            </a:r>
          </a:p>
          <a:p>
            <a:r>
              <a:rPr lang="de-AT" dirty="0" smtClean="0"/>
              <a:t>Ordnerkonzept</a:t>
            </a:r>
            <a:endParaRPr lang="de-AT" dirty="0"/>
          </a:p>
          <a:p>
            <a:r>
              <a:rPr lang="de-AT" dirty="0" smtClean="0"/>
              <a:t>Sanitätskonzept</a:t>
            </a:r>
            <a:endParaRPr lang="de-AT" dirty="0"/>
          </a:p>
          <a:p>
            <a:r>
              <a:rPr lang="de-AT" dirty="0" smtClean="0"/>
              <a:t> </a:t>
            </a:r>
            <a:r>
              <a:rPr lang="de-AT" dirty="0"/>
              <a:t>Beleuchtungskonzept</a:t>
            </a:r>
          </a:p>
          <a:p>
            <a:r>
              <a:rPr lang="de-AT" dirty="0" smtClean="0"/>
              <a:t> Schalltechnisches Konzept</a:t>
            </a:r>
            <a:endParaRPr lang="de-AT" dirty="0"/>
          </a:p>
        </p:txBody>
      </p:sp>
    </p:spTree>
    <p:extLst>
      <p:ext uri="{BB962C8B-B14F-4D97-AF65-F5344CB8AC3E}">
        <p14:creationId xmlns:p14="http://schemas.microsoft.com/office/powerpoint/2010/main" val="25647888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Risiko? Großevents vs. kleine Veranstaltungen</a:t>
            </a:r>
            <a:endParaRPr lang="de-AT" b="1" dirty="0"/>
          </a:p>
        </p:txBody>
      </p:sp>
      <p:sp>
        <p:nvSpPr>
          <p:cNvPr id="3" name="Inhaltsplatzhalter 2"/>
          <p:cNvSpPr>
            <a:spLocks noGrp="1"/>
          </p:cNvSpPr>
          <p:nvPr>
            <p:ph idx="1"/>
          </p:nvPr>
        </p:nvSpPr>
        <p:spPr>
          <a:xfrm>
            <a:off x="838200" y="1852551"/>
            <a:ext cx="10515600" cy="4324412"/>
          </a:xfrm>
        </p:spPr>
        <p:txBody>
          <a:bodyPr/>
          <a:lstStyle/>
          <a:p>
            <a:endParaRPr lang="de-AT" dirty="0" smtClean="0"/>
          </a:p>
          <a:p>
            <a:r>
              <a:rPr lang="de-AT" dirty="0" smtClean="0"/>
              <a:t>Auch kleine Events haben Gefahrenpotential! </a:t>
            </a:r>
          </a:p>
          <a:p>
            <a:r>
              <a:rPr lang="de-AT" dirty="0" smtClean="0"/>
              <a:t>Nicht jede Veranstaltung ist automatisch gefährlich oder bedarf einer besonderen Planung, aber wichtig ist es, sich IMMER über den Sicherheitsaspekt Gedanken zu machen! </a:t>
            </a:r>
          </a:p>
          <a:p>
            <a:pPr marL="0" indent="0">
              <a:buNone/>
            </a:pPr>
            <a:r>
              <a:rPr lang="de-AT" dirty="0" smtClean="0"/>
              <a:t>• Unerwartete Ereignisse und Tunnelblick bedenken.</a:t>
            </a:r>
            <a:endParaRPr lang="de-AT" dirty="0"/>
          </a:p>
        </p:txBody>
      </p:sp>
    </p:spTree>
    <p:extLst>
      <p:ext uri="{BB962C8B-B14F-4D97-AF65-F5344CB8AC3E}">
        <p14:creationId xmlns:p14="http://schemas.microsoft.com/office/powerpoint/2010/main" val="11006317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AT" b="1" dirty="0"/>
              <a:t>P</a:t>
            </a:r>
            <a:r>
              <a:rPr lang="de-AT" b="1" dirty="0" smtClean="0"/>
              <a:t>ersonenströme</a:t>
            </a:r>
            <a:endParaRPr lang="de-AT" b="1" dirty="0"/>
          </a:p>
        </p:txBody>
      </p:sp>
      <p:sp>
        <p:nvSpPr>
          <p:cNvPr id="5" name="Inhaltsplatzhalter 4"/>
          <p:cNvSpPr>
            <a:spLocks noGrp="1"/>
          </p:cNvSpPr>
          <p:nvPr>
            <p:ph idx="1"/>
          </p:nvPr>
        </p:nvSpPr>
        <p:spPr>
          <a:xfrm>
            <a:off x="838200" y="2398815"/>
            <a:ext cx="10515600" cy="3778147"/>
          </a:xfrm>
        </p:spPr>
        <p:txBody>
          <a:bodyPr/>
          <a:lstStyle/>
          <a:p>
            <a:r>
              <a:rPr lang="de-AT" dirty="0" smtClean="0"/>
              <a:t> 80-120 Personen /m Durchgangsbreite / Minute </a:t>
            </a:r>
          </a:p>
          <a:p>
            <a:r>
              <a:rPr lang="de-AT" dirty="0" smtClean="0"/>
              <a:t>(Duisburg Tunnel ~ 80.000 Personen / Stunde) </a:t>
            </a:r>
          </a:p>
          <a:p>
            <a:r>
              <a:rPr lang="de-AT" dirty="0" smtClean="0"/>
              <a:t> 2 Personen / m2 „</a:t>
            </a:r>
            <a:r>
              <a:rPr lang="de-AT" dirty="0" err="1" smtClean="0"/>
              <a:t>Ideal“dichte</a:t>
            </a:r>
            <a:r>
              <a:rPr lang="de-AT" dirty="0" smtClean="0"/>
              <a:t> </a:t>
            </a:r>
          </a:p>
          <a:p>
            <a:r>
              <a:rPr lang="de-AT" dirty="0" smtClean="0"/>
              <a:t> 6 Personen / m2 „Grenzdichte“ </a:t>
            </a:r>
          </a:p>
          <a:p>
            <a:r>
              <a:rPr lang="de-AT" dirty="0" smtClean="0"/>
              <a:t> 100 Personen bauen einen Druck von bis zu 1t / m2 auf! </a:t>
            </a:r>
          </a:p>
        </p:txBody>
      </p:sp>
    </p:spTree>
    <p:extLst>
      <p:ext uri="{BB962C8B-B14F-4D97-AF65-F5344CB8AC3E}">
        <p14:creationId xmlns:p14="http://schemas.microsoft.com/office/powerpoint/2010/main" val="1917046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Rechtspersönlichkeit</a:t>
            </a:r>
            <a:endParaRPr lang="de-AT" b="1" dirty="0"/>
          </a:p>
        </p:txBody>
      </p:sp>
      <p:sp>
        <p:nvSpPr>
          <p:cNvPr id="3" name="Inhaltsplatzhalter 2"/>
          <p:cNvSpPr>
            <a:spLocks noGrp="1"/>
          </p:cNvSpPr>
          <p:nvPr>
            <p:ph idx="1"/>
          </p:nvPr>
        </p:nvSpPr>
        <p:spPr>
          <a:xfrm>
            <a:off x="838200" y="2346325"/>
            <a:ext cx="10515600" cy="4351338"/>
          </a:xfrm>
        </p:spPr>
        <p:txBody>
          <a:bodyPr/>
          <a:lstStyle/>
          <a:p>
            <a:r>
              <a:rPr lang="de-AT" dirty="0" smtClean="0"/>
              <a:t>Nimmt durch seine Organe am Rechtsleben teil</a:t>
            </a:r>
          </a:p>
          <a:p>
            <a:r>
              <a:rPr lang="de-AT" dirty="0" smtClean="0"/>
              <a:t>Kann wirtschaftlich tätig werden, wenn Einnahmen zur Verwirklichung des ideellen Vereinszweck dienen</a:t>
            </a:r>
          </a:p>
          <a:p>
            <a:r>
              <a:rPr lang="de-AT" dirty="0" smtClean="0"/>
              <a:t>Kann selbständig </a:t>
            </a:r>
            <a:r>
              <a:rPr lang="de-AT" dirty="0"/>
              <a:t>V</a:t>
            </a:r>
            <a:r>
              <a:rPr lang="de-AT" dirty="0" smtClean="0"/>
              <a:t>erträge abschließen</a:t>
            </a:r>
          </a:p>
          <a:p>
            <a:r>
              <a:rPr lang="de-AT" dirty="0" smtClean="0"/>
              <a:t>Kann in Konkurs gehen</a:t>
            </a:r>
          </a:p>
          <a:p>
            <a:r>
              <a:rPr lang="de-AT" dirty="0" smtClean="0"/>
              <a:t>Kann Vermögen haben</a:t>
            </a:r>
          </a:p>
          <a:p>
            <a:r>
              <a:rPr lang="de-AT" dirty="0" smtClean="0"/>
              <a:t>Muss Steuern zahlen</a:t>
            </a:r>
            <a:endParaRPr lang="de-AT" dirty="0"/>
          </a:p>
        </p:txBody>
      </p:sp>
    </p:spTree>
    <p:extLst>
      <p:ext uri="{BB962C8B-B14F-4D97-AF65-F5344CB8AC3E}">
        <p14:creationId xmlns:p14="http://schemas.microsoft.com/office/powerpoint/2010/main" val="18694671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a:t>S</a:t>
            </a:r>
            <a:r>
              <a:rPr lang="de-AT" b="1" dirty="0" smtClean="0"/>
              <a:t>anitäter</a:t>
            </a:r>
            <a:endParaRPr lang="de-AT" b="1" dirty="0"/>
          </a:p>
        </p:txBody>
      </p:sp>
      <p:sp>
        <p:nvSpPr>
          <p:cNvPr id="3" name="Inhaltsplatzhalter 2"/>
          <p:cNvSpPr>
            <a:spLocks noGrp="1"/>
          </p:cNvSpPr>
          <p:nvPr>
            <p:ph idx="1"/>
          </p:nvPr>
        </p:nvSpPr>
        <p:spPr>
          <a:xfrm>
            <a:off x="838200" y="2120899"/>
            <a:ext cx="10515600" cy="4056063"/>
          </a:xfrm>
        </p:spPr>
        <p:txBody>
          <a:bodyPr/>
          <a:lstStyle/>
          <a:p>
            <a:r>
              <a:rPr lang="de-AT" dirty="0" smtClean="0"/>
              <a:t>Wiener </a:t>
            </a:r>
            <a:r>
              <a:rPr lang="de-AT" dirty="0"/>
              <a:t>V</a:t>
            </a:r>
            <a:r>
              <a:rPr lang="de-AT" dirty="0" smtClean="0"/>
              <a:t>eranstaltungsgesetz</a:t>
            </a:r>
          </a:p>
          <a:p>
            <a:endParaRPr lang="de-AT" dirty="0"/>
          </a:p>
          <a:p>
            <a:pPr marL="0" indent="0">
              <a:buNone/>
            </a:pPr>
            <a:r>
              <a:rPr lang="de-AT" dirty="0" smtClean="0"/>
              <a:t>Ab 1000 Personen 1 </a:t>
            </a:r>
            <a:r>
              <a:rPr lang="de-AT" dirty="0"/>
              <a:t>S</a:t>
            </a:r>
            <a:r>
              <a:rPr lang="de-AT" dirty="0" smtClean="0"/>
              <a:t>anitätsgehilfe pro 1000 Personen</a:t>
            </a:r>
          </a:p>
          <a:p>
            <a:pPr marL="0" indent="0">
              <a:buNone/>
            </a:pPr>
            <a:r>
              <a:rPr lang="de-AT" dirty="0" smtClean="0"/>
              <a:t>Ab 1000  bis 20000 Personen 1 Notarzt </a:t>
            </a:r>
          </a:p>
          <a:p>
            <a:pPr marL="0" indent="0">
              <a:buNone/>
            </a:pPr>
            <a:r>
              <a:rPr lang="de-AT" dirty="0" smtClean="0"/>
              <a:t>pro weitere 20000 Personen 1 weiterer Notarzt</a:t>
            </a:r>
          </a:p>
          <a:p>
            <a:endParaRPr lang="de-AT" dirty="0"/>
          </a:p>
          <a:p>
            <a:r>
              <a:rPr lang="de-AT" dirty="0" smtClean="0"/>
              <a:t>Gesetz gibt nur Mindestwert vor!!!</a:t>
            </a:r>
          </a:p>
        </p:txBody>
      </p:sp>
    </p:spTree>
    <p:extLst>
      <p:ext uri="{BB962C8B-B14F-4D97-AF65-F5344CB8AC3E}">
        <p14:creationId xmlns:p14="http://schemas.microsoft.com/office/powerpoint/2010/main" val="37247589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Veranstaltungsstätte</a:t>
            </a:r>
            <a:endParaRPr lang="de-AT" dirty="0"/>
          </a:p>
        </p:txBody>
      </p:sp>
      <p:sp>
        <p:nvSpPr>
          <p:cNvPr id="3" name="Inhaltsplatzhalter 2"/>
          <p:cNvSpPr>
            <a:spLocks noGrp="1"/>
          </p:cNvSpPr>
          <p:nvPr>
            <p:ph idx="1"/>
          </p:nvPr>
        </p:nvSpPr>
        <p:spPr/>
        <p:txBody>
          <a:bodyPr>
            <a:normAutofit/>
          </a:bodyPr>
          <a:lstStyle/>
          <a:p>
            <a:r>
              <a:rPr lang="de-AT" dirty="0" smtClean="0"/>
              <a:t>Haupt- </a:t>
            </a:r>
            <a:r>
              <a:rPr lang="de-AT" dirty="0"/>
              <a:t>und </a:t>
            </a:r>
            <a:r>
              <a:rPr lang="de-AT" dirty="0" smtClean="0"/>
              <a:t>Nebenverkehrswege: Mindestbreiten, Türen, Stiegen, Notausgänge</a:t>
            </a:r>
          </a:p>
          <a:p>
            <a:r>
              <a:rPr lang="de-DE" dirty="0" smtClean="0"/>
              <a:t>Sitzplätze: Reihen, Fixierung, Mindestbreiten u –tiefen</a:t>
            </a:r>
          </a:p>
          <a:p>
            <a:r>
              <a:rPr lang="de-DE" dirty="0" smtClean="0"/>
              <a:t>Notbeleuchtung</a:t>
            </a:r>
          </a:p>
          <a:p>
            <a:r>
              <a:rPr lang="de-DE" dirty="0" smtClean="0"/>
              <a:t>Lüftung</a:t>
            </a:r>
          </a:p>
          <a:p>
            <a:r>
              <a:rPr lang="de-AT" dirty="0" smtClean="0"/>
              <a:t>Brandschutz: schwerbrennbar, schwachqualmend, nicht tropfend</a:t>
            </a:r>
          </a:p>
          <a:p>
            <a:r>
              <a:rPr lang="de-DE" dirty="0" smtClean="0"/>
              <a:t>Behindertentauglich</a:t>
            </a:r>
            <a:endParaRPr lang="de-AT" dirty="0" smtClean="0"/>
          </a:p>
          <a:p>
            <a:endParaRPr lang="de-AT" dirty="0"/>
          </a:p>
        </p:txBody>
      </p:sp>
    </p:spTree>
    <p:extLst>
      <p:ext uri="{BB962C8B-B14F-4D97-AF65-F5344CB8AC3E}">
        <p14:creationId xmlns:p14="http://schemas.microsoft.com/office/powerpoint/2010/main" val="2468505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Haus- </a:t>
            </a:r>
            <a:r>
              <a:rPr lang="de-AT" b="1" dirty="0"/>
              <a:t>oder Platzordnung:</a:t>
            </a:r>
            <a:br>
              <a:rPr lang="de-AT" b="1" dirty="0"/>
            </a:br>
            <a:endParaRPr lang="de-AT" dirty="0"/>
          </a:p>
        </p:txBody>
      </p:sp>
      <p:sp>
        <p:nvSpPr>
          <p:cNvPr id="3" name="Inhaltsplatzhalter 2"/>
          <p:cNvSpPr>
            <a:spLocks noGrp="1"/>
          </p:cNvSpPr>
          <p:nvPr>
            <p:ph idx="1"/>
          </p:nvPr>
        </p:nvSpPr>
        <p:spPr>
          <a:xfrm>
            <a:off x="838200" y="1825625"/>
            <a:ext cx="10740242" cy="4351338"/>
          </a:xfrm>
        </p:spPr>
        <p:txBody>
          <a:bodyPr>
            <a:normAutofit/>
          </a:bodyPr>
          <a:lstStyle/>
          <a:p>
            <a:r>
              <a:rPr lang="de-AT" dirty="0" smtClean="0"/>
              <a:t>muss </a:t>
            </a:r>
            <a:r>
              <a:rPr lang="de-AT" dirty="0"/>
              <a:t>jene Verpflichtungen enthalten, die </a:t>
            </a:r>
            <a:r>
              <a:rPr lang="de-AT" dirty="0" smtClean="0"/>
              <a:t>die Teilnehmer </a:t>
            </a:r>
            <a:r>
              <a:rPr lang="de-AT" dirty="0"/>
              <a:t>aufgrund des Veranstaltungs- und </a:t>
            </a:r>
            <a:r>
              <a:rPr lang="de-AT" dirty="0" smtClean="0"/>
              <a:t>des </a:t>
            </a:r>
            <a:r>
              <a:rPr lang="de-AT" dirty="0" err="1" smtClean="0"/>
              <a:t>Veranstaltungsstättengesetzes</a:t>
            </a:r>
            <a:r>
              <a:rPr lang="de-AT" dirty="0" smtClean="0"/>
              <a:t> treffen</a:t>
            </a:r>
          </a:p>
          <a:p>
            <a:pPr marL="0" indent="0">
              <a:buNone/>
            </a:pPr>
            <a:endParaRPr lang="de-AT" dirty="0"/>
          </a:p>
          <a:p>
            <a:r>
              <a:rPr lang="de-AT" dirty="0" smtClean="0"/>
              <a:t>muss </a:t>
            </a:r>
            <a:r>
              <a:rPr lang="de-AT" dirty="0"/>
              <a:t>auch enthalten:</a:t>
            </a:r>
          </a:p>
          <a:p>
            <a:pPr marL="0" indent="0">
              <a:buNone/>
            </a:pPr>
            <a:r>
              <a:rPr lang="de-AT" dirty="0" smtClean="0"/>
              <a:t>           Angaben </a:t>
            </a:r>
            <a:r>
              <a:rPr lang="de-AT" dirty="0"/>
              <a:t>zur Beleuchtung und Reinigung </a:t>
            </a:r>
            <a:r>
              <a:rPr lang="de-AT" dirty="0" smtClean="0"/>
              <a:t>der Veranstaltungsstätte</a:t>
            </a:r>
            <a:endParaRPr lang="de-AT" dirty="0"/>
          </a:p>
          <a:p>
            <a:pPr marL="0" indent="0">
              <a:buNone/>
            </a:pPr>
            <a:r>
              <a:rPr lang="de-AT" dirty="0"/>
              <a:t> </a:t>
            </a:r>
            <a:r>
              <a:rPr lang="de-AT" dirty="0" smtClean="0"/>
              <a:t>          Hinweis </a:t>
            </a:r>
            <a:r>
              <a:rPr lang="de-AT" dirty="0"/>
              <a:t>auf die Strafbarkeit gemäß § </a:t>
            </a:r>
            <a:r>
              <a:rPr lang="de-AT" dirty="0" smtClean="0"/>
              <a:t>32 Veranstaltungsgesetz</a:t>
            </a:r>
            <a:endParaRPr lang="de-AT" dirty="0"/>
          </a:p>
          <a:p>
            <a:pPr marL="0" indent="0">
              <a:buNone/>
            </a:pPr>
            <a:r>
              <a:rPr lang="de-AT" dirty="0"/>
              <a:t> </a:t>
            </a:r>
            <a:r>
              <a:rPr lang="de-AT" dirty="0" smtClean="0"/>
              <a:t>          Hausordnung </a:t>
            </a:r>
            <a:r>
              <a:rPr lang="de-AT" dirty="0"/>
              <a:t>muss genehmigt werden</a:t>
            </a:r>
          </a:p>
        </p:txBody>
      </p:sp>
    </p:spTree>
    <p:extLst>
      <p:ext uri="{BB962C8B-B14F-4D97-AF65-F5344CB8AC3E}">
        <p14:creationId xmlns:p14="http://schemas.microsoft.com/office/powerpoint/2010/main" val="1814648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135117"/>
            <a:ext cx="10515600" cy="3279228"/>
          </a:xfrm>
        </p:spPr>
        <p:txBody>
          <a:bodyPr>
            <a:normAutofit/>
          </a:bodyPr>
          <a:lstStyle/>
          <a:p>
            <a:pPr algn="ctr"/>
            <a:r>
              <a:rPr lang="de-DE" sz="4800" b="1" dirty="0" smtClean="0"/>
              <a:t>Urheberrecht</a:t>
            </a:r>
            <a:endParaRPr lang="de-AT" sz="4800" b="1" dirty="0"/>
          </a:p>
        </p:txBody>
      </p:sp>
    </p:spTree>
    <p:extLst>
      <p:ext uri="{BB962C8B-B14F-4D97-AF65-F5344CB8AC3E}">
        <p14:creationId xmlns:p14="http://schemas.microsoft.com/office/powerpoint/2010/main" val="1594387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de-DE" b="1" dirty="0" smtClean="0"/>
              <a:t>Schutz der </a:t>
            </a:r>
            <a:r>
              <a:rPr lang="en-US" altLang="de-DE" b="1" dirty="0" err="1" smtClean="0"/>
              <a:t>wirtschaftlichen</a:t>
            </a:r>
            <a:r>
              <a:rPr lang="en-US" altLang="de-DE" b="1" dirty="0" smtClean="0"/>
              <a:t> und </a:t>
            </a:r>
            <a:r>
              <a:rPr lang="en-US" altLang="de-DE" b="1" dirty="0" err="1" smtClean="0"/>
              <a:t>geistigen</a:t>
            </a:r>
            <a:r>
              <a:rPr lang="en-US" altLang="de-DE" b="1" dirty="0" smtClean="0"/>
              <a:t> </a:t>
            </a:r>
            <a:r>
              <a:rPr lang="en-US" altLang="de-DE" b="1" dirty="0" err="1" smtClean="0"/>
              <a:t>Interessen</a:t>
            </a:r>
            <a:endParaRPr lang="en-US" altLang="de-DE" dirty="0" smtClean="0"/>
          </a:p>
        </p:txBody>
      </p:sp>
      <p:sp>
        <p:nvSpPr>
          <p:cNvPr id="9219" name="Rectangle 3"/>
          <p:cNvSpPr>
            <a:spLocks noGrp="1" noChangeArrowheads="1"/>
          </p:cNvSpPr>
          <p:nvPr>
            <p:ph type="body" sz="half" idx="1"/>
          </p:nvPr>
        </p:nvSpPr>
        <p:spPr>
          <a:xfrm>
            <a:off x="1992314" y="1981200"/>
            <a:ext cx="4408487" cy="4256088"/>
          </a:xfrm>
        </p:spPr>
        <p:txBody>
          <a:bodyPr>
            <a:normAutofit lnSpcReduction="10000"/>
          </a:bodyPr>
          <a:lstStyle/>
          <a:p>
            <a:pPr eaLnBrk="1" hangingPunct="1">
              <a:lnSpc>
                <a:spcPct val="90000"/>
              </a:lnSpc>
            </a:pPr>
            <a:endParaRPr lang="en-US" altLang="de-DE" sz="3500"/>
          </a:p>
          <a:p>
            <a:pPr eaLnBrk="1" hangingPunct="1">
              <a:lnSpc>
                <a:spcPct val="90000"/>
              </a:lnSpc>
            </a:pPr>
            <a:r>
              <a:rPr lang="en-US" altLang="de-DE" sz="2600"/>
              <a:t>Vervielfältigungsrecht</a:t>
            </a:r>
          </a:p>
          <a:p>
            <a:pPr eaLnBrk="1" hangingPunct="1">
              <a:lnSpc>
                <a:spcPct val="90000"/>
              </a:lnSpc>
            </a:pPr>
            <a:r>
              <a:rPr lang="en-US" altLang="de-DE" sz="2600"/>
              <a:t>Verbreitungsrecht</a:t>
            </a:r>
          </a:p>
          <a:p>
            <a:pPr eaLnBrk="1" hangingPunct="1">
              <a:lnSpc>
                <a:spcPct val="90000"/>
              </a:lnSpc>
            </a:pPr>
            <a:r>
              <a:rPr lang="en-US" altLang="de-DE" sz="2600"/>
              <a:t>Senderecht</a:t>
            </a:r>
          </a:p>
          <a:p>
            <a:pPr eaLnBrk="1" hangingPunct="1">
              <a:lnSpc>
                <a:spcPct val="90000"/>
              </a:lnSpc>
            </a:pPr>
            <a:r>
              <a:rPr lang="en-US" altLang="de-DE" sz="2600"/>
              <a:t>Vortrags-, Aufführungs- und Vorführungsrecht</a:t>
            </a:r>
          </a:p>
          <a:p>
            <a:pPr eaLnBrk="1" hangingPunct="1">
              <a:lnSpc>
                <a:spcPct val="90000"/>
              </a:lnSpc>
            </a:pPr>
            <a:r>
              <a:rPr lang="en-US" altLang="de-DE" sz="2600"/>
              <a:t>Vermiet-, Verleihrecht</a:t>
            </a:r>
          </a:p>
          <a:p>
            <a:pPr eaLnBrk="1" hangingPunct="1">
              <a:lnSpc>
                <a:spcPct val="90000"/>
              </a:lnSpc>
            </a:pPr>
            <a:r>
              <a:rPr lang="en-US" altLang="de-DE" sz="2500"/>
              <a:t>Zurverfügungsstellungs-recht</a:t>
            </a:r>
          </a:p>
          <a:p>
            <a:pPr eaLnBrk="1" hangingPunct="1">
              <a:lnSpc>
                <a:spcPct val="90000"/>
              </a:lnSpc>
            </a:pPr>
            <a:r>
              <a:rPr lang="en-US" altLang="de-DE" sz="2600"/>
              <a:t>Bearbeitungsrecht</a:t>
            </a:r>
          </a:p>
          <a:p>
            <a:pPr eaLnBrk="1" hangingPunct="1">
              <a:lnSpc>
                <a:spcPct val="90000"/>
              </a:lnSpc>
              <a:buFontTx/>
              <a:buNone/>
            </a:pPr>
            <a:endParaRPr lang="en-US" altLang="de-DE" sz="3000"/>
          </a:p>
          <a:p>
            <a:pPr eaLnBrk="1" hangingPunct="1">
              <a:lnSpc>
                <a:spcPct val="90000"/>
              </a:lnSpc>
            </a:pPr>
            <a:endParaRPr lang="en-US" altLang="de-DE" sz="3900"/>
          </a:p>
          <a:p>
            <a:pPr eaLnBrk="1" hangingPunct="1">
              <a:lnSpc>
                <a:spcPct val="90000"/>
              </a:lnSpc>
              <a:buFontTx/>
              <a:buNone/>
            </a:pPr>
            <a:endParaRPr lang="en-US" altLang="de-DE" sz="3900"/>
          </a:p>
        </p:txBody>
      </p:sp>
      <p:sp>
        <p:nvSpPr>
          <p:cNvPr id="9220" name="Rectangle 4"/>
          <p:cNvSpPr>
            <a:spLocks noGrp="1" noChangeArrowheads="1"/>
          </p:cNvSpPr>
          <p:nvPr>
            <p:ph type="body" sz="half" idx="2"/>
          </p:nvPr>
        </p:nvSpPr>
        <p:spPr>
          <a:xfrm>
            <a:off x="6578600" y="1600201"/>
            <a:ext cx="3632200" cy="4525963"/>
          </a:xfrm>
        </p:spPr>
        <p:txBody>
          <a:bodyPr/>
          <a:lstStyle/>
          <a:p>
            <a:pPr eaLnBrk="1" hangingPunct="1">
              <a:lnSpc>
                <a:spcPct val="90000"/>
              </a:lnSpc>
            </a:pPr>
            <a:endParaRPr lang="en-US" altLang="de-DE" sz="3200"/>
          </a:p>
          <a:p>
            <a:pPr eaLnBrk="1" hangingPunct="1">
              <a:lnSpc>
                <a:spcPct val="90000"/>
              </a:lnSpc>
              <a:buFontTx/>
              <a:buNone/>
            </a:pPr>
            <a:endParaRPr lang="en-US" altLang="de-DE" sz="3200"/>
          </a:p>
          <a:p>
            <a:pPr eaLnBrk="1" hangingPunct="1">
              <a:lnSpc>
                <a:spcPct val="90000"/>
              </a:lnSpc>
            </a:pPr>
            <a:r>
              <a:rPr lang="en-US" altLang="de-DE" sz="2600"/>
              <a:t>Schutz der Urheberschaft</a:t>
            </a:r>
          </a:p>
          <a:p>
            <a:pPr eaLnBrk="1" hangingPunct="1">
              <a:lnSpc>
                <a:spcPct val="90000"/>
              </a:lnSpc>
            </a:pPr>
            <a:r>
              <a:rPr lang="en-US" altLang="de-DE" sz="2600"/>
              <a:t>Urheberbe-zeichnung</a:t>
            </a:r>
          </a:p>
          <a:p>
            <a:pPr eaLnBrk="1" hangingPunct="1">
              <a:lnSpc>
                <a:spcPct val="90000"/>
              </a:lnSpc>
            </a:pPr>
            <a:r>
              <a:rPr lang="en-US" altLang="de-DE" sz="2600"/>
              <a:t>Werkschutz</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093913" y="571500"/>
            <a:ext cx="7994650" cy="793750"/>
          </a:xfrm>
        </p:spPr>
        <p:txBody>
          <a:bodyPr/>
          <a:lstStyle/>
          <a:p>
            <a:pPr eaLnBrk="1" hangingPunct="1"/>
            <a:r>
              <a:rPr lang="en-US" altLang="de-DE" b="1" smtClean="0"/>
              <a:t>Lizenzbaukasten</a:t>
            </a:r>
            <a:endParaRPr lang="en-US" altLang="de-DE" sz="4000"/>
          </a:p>
        </p:txBody>
      </p:sp>
      <p:sp>
        <p:nvSpPr>
          <p:cNvPr id="17411" name="Rectangle 3"/>
          <p:cNvSpPr>
            <a:spLocks noGrp="1" noChangeArrowheads="1"/>
          </p:cNvSpPr>
          <p:nvPr>
            <p:ph type="body" idx="1"/>
          </p:nvPr>
        </p:nvSpPr>
        <p:spPr>
          <a:xfrm>
            <a:off x="2133600" y="2133600"/>
            <a:ext cx="7772400" cy="4114800"/>
          </a:xfrm>
        </p:spPr>
        <p:txBody>
          <a:bodyPr/>
          <a:lstStyle/>
          <a:p>
            <a:pPr eaLnBrk="1" hangingPunct="1"/>
            <a:r>
              <a:rPr lang="en-US" altLang="de-DE"/>
              <a:t>Ausschließlichkeit (“Exklusivität”)</a:t>
            </a:r>
          </a:p>
          <a:p>
            <a:pPr eaLnBrk="1" hangingPunct="1"/>
            <a:r>
              <a:rPr lang="en-US" altLang="de-DE"/>
              <a:t>Beschränkungen :   örtlich</a:t>
            </a:r>
            <a:br>
              <a:rPr lang="en-US" altLang="de-DE"/>
            </a:br>
            <a:r>
              <a:rPr lang="en-US" altLang="de-DE"/>
              <a:t>                                zeitlich</a:t>
            </a:r>
            <a:br>
              <a:rPr lang="en-US" altLang="de-DE"/>
            </a:br>
            <a:r>
              <a:rPr lang="en-US" altLang="de-DE"/>
              <a:t>                                inhaltlich</a:t>
            </a:r>
          </a:p>
          <a:p>
            <a:pPr eaLnBrk="1" hangingPunct="1"/>
            <a:r>
              <a:rPr lang="en-US" altLang="de-DE"/>
              <a:t>Bearbeitungsrecht</a:t>
            </a:r>
          </a:p>
          <a:p>
            <a:pPr eaLnBrk="1" hangingPunct="1"/>
            <a:r>
              <a:rPr lang="en-US" altLang="de-DE"/>
              <a:t>Weitergabe an Dritte</a:t>
            </a:r>
          </a:p>
          <a:p>
            <a:pPr eaLnBrk="1" hangingPunct="1"/>
            <a:r>
              <a:rPr lang="en-US" altLang="de-DE"/>
              <a:t>Copyrightvermerk</a:t>
            </a:r>
            <a:br>
              <a:rPr lang="en-US" altLang="de-DE"/>
            </a:br>
            <a:endParaRPr lang="en-US" altLang="de-DE"/>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pPr eaLnBrk="1" hangingPunct="1"/>
            <a:r>
              <a:rPr lang="en-US" altLang="de-DE" sz="4800"/>
              <a:t/>
            </a:r>
            <a:br>
              <a:rPr lang="en-US" altLang="de-DE" sz="4800"/>
            </a:br>
            <a:r>
              <a:rPr lang="en-US" altLang="de-DE" sz="4800"/>
              <a:t>Ansprüche nach UrhG</a:t>
            </a:r>
            <a:r>
              <a:rPr lang="en-US" altLang="de-DE" sz="6000"/>
              <a:t/>
            </a:r>
            <a:br>
              <a:rPr lang="en-US" altLang="de-DE" sz="6000"/>
            </a:br>
            <a:r>
              <a:rPr lang="en-US" altLang="de-DE" sz="4000" b="1"/>
              <a:t>zivilrechtlich</a:t>
            </a:r>
            <a:endParaRPr lang="en-US" altLang="de-DE" sz="4000"/>
          </a:p>
        </p:txBody>
      </p:sp>
      <p:sp>
        <p:nvSpPr>
          <p:cNvPr id="19459" name="Rectangle 3"/>
          <p:cNvSpPr>
            <a:spLocks noGrp="1" noChangeArrowheads="1"/>
          </p:cNvSpPr>
          <p:nvPr>
            <p:ph type="body" idx="1"/>
          </p:nvPr>
        </p:nvSpPr>
        <p:spPr/>
        <p:txBody>
          <a:bodyPr/>
          <a:lstStyle/>
          <a:p>
            <a:pPr eaLnBrk="1" hangingPunct="1"/>
            <a:endParaRPr lang="en-US" altLang="de-DE"/>
          </a:p>
          <a:p>
            <a:pPr eaLnBrk="1" hangingPunct="1"/>
            <a:endParaRPr lang="en-US" altLang="de-DE"/>
          </a:p>
          <a:p>
            <a:pPr eaLnBrk="1" hangingPunct="1"/>
            <a:r>
              <a:rPr lang="en-US" altLang="de-DE"/>
              <a:t>Unterlassung</a:t>
            </a:r>
          </a:p>
          <a:p>
            <a:pPr eaLnBrk="1" hangingPunct="1"/>
            <a:r>
              <a:rPr lang="en-US" altLang="de-DE"/>
              <a:t>Beseitigung</a:t>
            </a:r>
          </a:p>
          <a:p>
            <a:pPr eaLnBrk="1" hangingPunct="1"/>
            <a:r>
              <a:rPr lang="en-US" altLang="de-DE"/>
              <a:t>angemessenes Entgelt</a:t>
            </a:r>
          </a:p>
          <a:p>
            <a:pPr eaLnBrk="1" hangingPunct="1"/>
            <a:r>
              <a:rPr lang="en-US" altLang="de-DE"/>
              <a:t>Schadenersatz</a:t>
            </a:r>
          </a:p>
          <a:p>
            <a:pPr eaLnBrk="1" hangingPunct="1"/>
            <a:r>
              <a:rPr lang="en-US" altLang="de-DE"/>
              <a:t>Herausgabe des Gewinns</a:t>
            </a:r>
          </a:p>
          <a:p>
            <a:pPr eaLnBrk="1" hangingPunct="1"/>
            <a:r>
              <a:rPr lang="en-US" altLang="de-DE"/>
              <a:t>Urteilsveröffentlichung</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pPr eaLnBrk="1" hangingPunct="1"/>
            <a:r>
              <a:rPr lang="en-US" altLang="de-DE" sz="4800"/>
              <a:t/>
            </a:r>
            <a:br>
              <a:rPr lang="en-US" altLang="de-DE" sz="4800"/>
            </a:br>
            <a:r>
              <a:rPr lang="en-US" altLang="de-DE" sz="4800"/>
              <a:t>Ansprüche nach UrhG</a:t>
            </a:r>
            <a:br>
              <a:rPr lang="en-US" altLang="de-DE" sz="4800"/>
            </a:br>
            <a:r>
              <a:rPr lang="en-US" altLang="de-DE" sz="4000" b="1"/>
              <a:t>strafrechtlich</a:t>
            </a:r>
            <a:endParaRPr lang="en-US" altLang="de-DE" sz="4000"/>
          </a:p>
        </p:txBody>
      </p:sp>
      <p:sp>
        <p:nvSpPr>
          <p:cNvPr id="20483" name="Rectangle 3"/>
          <p:cNvSpPr>
            <a:spLocks noGrp="1" noChangeArrowheads="1"/>
          </p:cNvSpPr>
          <p:nvPr>
            <p:ph type="body" idx="1"/>
          </p:nvPr>
        </p:nvSpPr>
        <p:spPr>
          <a:xfrm>
            <a:off x="1981201" y="1600200"/>
            <a:ext cx="8150225" cy="4275138"/>
          </a:xfrm>
        </p:spPr>
        <p:txBody>
          <a:bodyPr/>
          <a:lstStyle/>
          <a:p>
            <a:pPr eaLnBrk="1" hangingPunct="1"/>
            <a:endParaRPr lang="en-US" altLang="de-DE"/>
          </a:p>
          <a:p>
            <a:pPr eaLnBrk="1" hangingPunct="1"/>
            <a:endParaRPr lang="en-US" altLang="de-DE"/>
          </a:p>
          <a:p>
            <a:pPr eaLnBrk="1" hangingPunct="1"/>
            <a:r>
              <a:rPr lang="en-US" altLang="de-DE"/>
              <a:t>bei vorsätzliche Begehung</a:t>
            </a:r>
          </a:p>
          <a:p>
            <a:pPr eaLnBrk="1" hangingPunct="1"/>
            <a:r>
              <a:rPr lang="en-US" altLang="de-DE"/>
              <a:t>Freiheitsstrafe bis zu 2 Jahren bei Gewerbsmäßigkeit</a:t>
            </a:r>
          </a:p>
          <a:p>
            <a:pPr eaLnBrk="1" hangingPunct="1"/>
            <a:r>
              <a:rPr lang="en-US" altLang="de-DE"/>
              <a:t>Beschlagnahme, Vernichtung und Unbrauchbarmachung von Eingriffgegenständen und Eingriffsmitteln</a:t>
            </a:r>
          </a:p>
          <a:p>
            <a:pPr eaLnBrk="1" hangingPunct="1"/>
            <a:r>
              <a:rPr lang="en-US" altLang="de-DE"/>
              <a:t>Privatanklagedelikt</a:t>
            </a:r>
            <a:endParaRPr lang="en-US" altLang="de-DE"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de-AT" altLang="de-DE" b="1" smtClean="0"/>
              <a:t>Bildnisschutz</a:t>
            </a:r>
            <a:endParaRPr lang="de-DE" altLang="de-DE" b="1" smtClean="0"/>
          </a:p>
        </p:txBody>
      </p:sp>
      <p:sp>
        <p:nvSpPr>
          <p:cNvPr id="22531" name="Rectangle 3"/>
          <p:cNvSpPr>
            <a:spLocks noGrp="1" noChangeArrowheads="1"/>
          </p:cNvSpPr>
          <p:nvPr>
            <p:ph type="body" idx="1"/>
          </p:nvPr>
        </p:nvSpPr>
        <p:spPr>
          <a:xfrm>
            <a:off x="2090739" y="1773238"/>
            <a:ext cx="8326437" cy="4246562"/>
          </a:xfrm>
        </p:spPr>
        <p:txBody>
          <a:bodyPr>
            <a:normAutofit lnSpcReduction="10000"/>
          </a:bodyPr>
          <a:lstStyle/>
          <a:p>
            <a:pPr marL="495300" indent="-495300">
              <a:buNone/>
            </a:pPr>
            <a:r>
              <a:rPr lang="de-AT" altLang="de-DE"/>
              <a:t>§ 78 UrhG:</a:t>
            </a:r>
          </a:p>
          <a:p>
            <a:pPr marL="495300" indent="-495300">
              <a:buNone/>
            </a:pPr>
            <a:endParaRPr lang="de-AT" altLang="de-DE"/>
          </a:p>
          <a:p>
            <a:pPr marL="495300" indent="-495300">
              <a:buNone/>
            </a:pPr>
            <a:r>
              <a:rPr lang="de-AT" altLang="de-DE" sz="2600"/>
              <a:t>Bildnisse von Personen dürfen weder öffentlich</a:t>
            </a:r>
          </a:p>
          <a:p>
            <a:pPr marL="495300" indent="-495300">
              <a:buNone/>
            </a:pPr>
            <a:r>
              <a:rPr lang="de-AT" altLang="de-DE" sz="2600"/>
              <a:t>ausgestellt noch auf eine andere Art, wodurch sie</a:t>
            </a:r>
          </a:p>
          <a:p>
            <a:pPr marL="495300" indent="-495300">
              <a:buNone/>
            </a:pPr>
            <a:r>
              <a:rPr lang="de-AT" altLang="de-DE" sz="2600"/>
              <a:t>der Öffentlichkeit zugebracht werden, verbreitet</a:t>
            </a:r>
          </a:p>
          <a:p>
            <a:pPr marL="495300" indent="-495300">
              <a:buNone/>
            </a:pPr>
            <a:r>
              <a:rPr lang="de-AT" altLang="de-DE" sz="2600"/>
              <a:t>werden, wenn dadurch berechtigte Interessen </a:t>
            </a:r>
          </a:p>
          <a:p>
            <a:pPr marL="495300" indent="-495300">
              <a:buNone/>
            </a:pPr>
            <a:r>
              <a:rPr lang="de-AT" altLang="de-DE" sz="2600"/>
              <a:t>des Abgebildeten oder - falls er gestorben ist, ohne</a:t>
            </a:r>
          </a:p>
          <a:p>
            <a:pPr marL="495300" indent="-495300">
              <a:buNone/>
            </a:pPr>
            <a:r>
              <a:rPr lang="de-AT" altLang="de-DE" sz="2600"/>
              <a:t>die Veröffentlichung gestattet oder angeordnet zu</a:t>
            </a:r>
          </a:p>
          <a:p>
            <a:pPr marL="495300" indent="-495300">
              <a:buNone/>
            </a:pPr>
            <a:r>
              <a:rPr lang="de-AT" altLang="de-DE" sz="2600"/>
              <a:t>haben - eines nahen Angehörigen verletzt würden</a:t>
            </a:r>
            <a:r>
              <a:rPr lang="de-AT" altLang="de-DE"/>
              <a:t>.</a:t>
            </a:r>
            <a:endParaRPr lang="de-DE" altLang="de-DE"/>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de-AT" altLang="de-DE" b="1" smtClean="0"/>
              <a:t>Berechtigte Interessen</a:t>
            </a:r>
            <a:endParaRPr lang="de-DE" altLang="de-DE" b="1" smtClean="0"/>
          </a:p>
        </p:txBody>
      </p:sp>
      <p:sp>
        <p:nvSpPr>
          <p:cNvPr id="23555" name="Rectangle 3"/>
          <p:cNvSpPr>
            <a:spLocks noGrp="1" noChangeArrowheads="1"/>
          </p:cNvSpPr>
          <p:nvPr>
            <p:ph type="body" idx="1"/>
          </p:nvPr>
        </p:nvSpPr>
        <p:spPr>
          <a:xfrm>
            <a:off x="1981200" y="1916113"/>
            <a:ext cx="8229600" cy="4210050"/>
          </a:xfrm>
        </p:spPr>
        <p:txBody>
          <a:bodyPr/>
          <a:lstStyle/>
          <a:p>
            <a:pPr eaLnBrk="1" hangingPunct="1">
              <a:buFontTx/>
              <a:buNone/>
            </a:pPr>
            <a:r>
              <a:rPr lang="de-AT" altLang="de-DE" smtClean="0"/>
              <a:t>z.B.</a:t>
            </a:r>
          </a:p>
          <a:p>
            <a:pPr eaLnBrk="1" hangingPunct="1">
              <a:buFontTx/>
              <a:buNone/>
            </a:pPr>
            <a:endParaRPr lang="de-AT" altLang="de-DE" smtClean="0"/>
          </a:p>
          <a:p>
            <a:pPr eaLnBrk="1" hangingPunct="1"/>
            <a:r>
              <a:rPr lang="de-AT" altLang="de-DE" smtClean="0"/>
              <a:t>Ehrverletzungen</a:t>
            </a:r>
          </a:p>
          <a:p>
            <a:pPr eaLnBrk="1" hangingPunct="1"/>
            <a:endParaRPr lang="de-AT" altLang="de-DE" smtClean="0"/>
          </a:p>
          <a:p>
            <a:pPr eaLnBrk="1" hangingPunct="1"/>
            <a:r>
              <a:rPr lang="de-AT" altLang="de-DE" smtClean="0"/>
              <a:t>Werbung</a:t>
            </a:r>
            <a:endParaRPr lang="de-DE" altLang="de-DE"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Errichtung und Entstehung</a:t>
            </a:r>
            <a:endParaRPr lang="de-AT" b="1" dirty="0"/>
          </a:p>
        </p:txBody>
      </p:sp>
      <p:sp>
        <p:nvSpPr>
          <p:cNvPr id="3" name="Inhaltsplatzhalter 2"/>
          <p:cNvSpPr>
            <a:spLocks noGrp="1"/>
          </p:cNvSpPr>
          <p:nvPr>
            <p:ph idx="1"/>
          </p:nvPr>
        </p:nvSpPr>
        <p:spPr/>
        <p:txBody>
          <a:bodyPr/>
          <a:lstStyle/>
          <a:p>
            <a:r>
              <a:rPr lang="de-AT" dirty="0" smtClean="0"/>
              <a:t>Verfassen der Statuten</a:t>
            </a:r>
          </a:p>
          <a:p>
            <a:r>
              <a:rPr lang="de-AT" dirty="0" smtClean="0"/>
              <a:t>Anzeige der Errichtung unter Vorlage der Statuten</a:t>
            </a:r>
          </a:p>
          <a:p>
            <a:r>
              <a:rPr lang="de-AT" dirty="0" smtClean="0"/>
              <a:t>Vereinsbehörden kann Verein binnen 4 Wochen wegen </a:t>
            </a:r>
            <a:r>
              <a:rPr lang="de-AT" dirty="0"/>
              <a:t>R</a:t>
            </a:r>
            <a:r>
              <a:rPr lang="de-AT" dirty="0" smtClean="0"/>
              <a:t>echtswidrigkeit nicht gestatten</a:t>
            </a:r>
          </a:p>
          <a:p>
            <a:r>
              <a:rPr lang="de-AT" dirty="0" smtClean="0"/>
              <a:t>Verbesserungsverfahren möglich</a:t>
            </a:r>
          </a:p>
          <a:p>
            <a:r>
              <a:rPr lang="de-AT" dirty="0" smtClean="0"/>
              <a:t>Bescheid mit Einladung zur Aufnahme der Vereinstätigkeit</a:t>
            </a:r>
          </a:p>
          <a:p>
            <a:r>
              <a:rPr lang="de-AT" dirty="0" smtClean="0"/>
              <a:t>Bekanntgabe des Vorstandes längstens binnen 1 Jahres</a:t>
            </a:r>
          </a:p>
          <a:p>
            <a:r>
              <a:rPr lang="de-AT" dirty="0" smtClean="0"/>
              <a:t>Bekanntgabe von Änderungen binnen 4 Wochen ab </a:t>
            </a:r>
            <a:r>
              <a:rPr lang="de-AT" dirty="0"/>
              <a:t>B</a:t>
            </a:r>
            <a:r>
              <a:rPr lang="de-AT" dirty="0" smtClean="0"/>
              <a:t>eschlussfassung</a:t>
            </a:r>
            <a:endParaRPr lang="de-AT" dirty="0"/>
          </a:p>
        </p:txBody>
      </p:sp>
    </p:spTree>
    <p:extLst>
      <p:ext uri="{BB962C8B-B14F-4D97-AF65-F5344CB8AC3E}">
        <p14:creationId xmlns:p14="http://schemas.microsoft.com/office/powerpoint/2010/main" val="379997306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418897"/>
            <a:ext cx="10515600" cy="2963917"/>
          </a:xfrm>
        </p:spPr>
        <p:txBody>
          <a:bodyPr>
            <a:normAutofit/>
          </a:bodyPr>
          <a:lstStyle/>
          <a:p>
            <a:pPr algn="ctr"/>
            <a:r>
              <a:rPr lang="de-DE" sz="6000" b="1" dirty="0" smtClean="0"/>
              <a:t>Datenschutz</a:t>
            </a:r>
            <a:endParaRPr lang="de-AT" sz="6000" b="1" dirty="0"/>
          </a:p>
        </p:txBody>
      </p:sp>
    </p:spTree>
    <p:extLst>
      <p:ext uri="{BB962C8B-B14F-4D97-AF65-F5344CB8AC3E}">
        <p14:creationId xmlns:p14="http://schemas.microsoft.com/office/powerpoint/2010/main" val="20554339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Datenschutz bis zur DSGVO (Mai 2018)</a:t>
            </a:r>
            <a:endParaRPr lang="de-AT" dirty="0"/>
          </a:p>
        </p:txBody>
      </p:sp>
      <p:sp>
        <p:nvSpPr>
          <p:cNvPr id="3" name="Inhaltsplatzhalter 2"/>
          <p:cNvSpPr>
            <a:spLocks noGrp="1"/>
          </p:cNvSpPr>
          <p:nvPr>
            <p:ph idx="1"/>
          </p:nvPr>
        </p:nvSpPr>
        <p:spPr/>
        <p:txBody>
          <a:bodyPr/>
          <a:lstStyle/>
          <a:p>
            <a:pPr marL="0" indent="0">
              <a:buNone/>
            </a:pPr>
            <a:endParaRPr lang="de-DE" dirty="0" smtClean="0"/>
          </a:p>
          <a:p>
            <a:pPr marL="0" indent="0">
              <a:buNone/>
            </a:pPr>
            <a:endParaRPr lang="de-DE" dirty="0"/>
          </a:p>
          <a:p>
            <a:pPr marL="0" indent="0">
              <a:buNone/>
            </a:pPr>
            <a:r>
              <a:rPr lang="de-DE" dirty="0"/>
              <a:t>g</a:t>
            </a:r>
            <a:r>
              <a:rPr lang="de-DE" dirty="0" smtClean="0"/>
              <a:t>rundsätzlich </a:t>
            </a:r>
            <a:r>
              <a:rPr lang="de-DE" dirty="0"/>
              <a:t>M</a:t>
            </a:r>
            <a:r>
              <a:rPr lang="de-DE" dirty="0" smtClean="0"/>
              <a:t>eldung beim DVR-Register</a:t>
            </a:r>
          </a:p>
          <a:p>
            <a:pPr marL="0" indent="0">
              <a:buNone/>
            </a:pPr>
            <a:endParaRPr lang="de-DE" dirty="0"/>
          </a:p>
          <a:p>
            <a:pPr marL="0" indent="0">
              <a:buNone/>
            </a:pPr>
            <a:r>
              <a:rPr lang="de-DE" dirty="0"/>
              <a:t>a</a:t>
            </a:r>
            <a:r>
              <a:rPr lang="de-DE" dirty="0" smtClean="0"/>
              <a:t>usgenommen jene Anwendungen, die in Standard- und Muster-Verordnung geregelt waren</a:t>
            </a:r>
            <a:endParaRPr lang="de-AT" dirty="0"/>
          </a:p>
        </p:txBody>
      </p:sp>
    </p:spTree>
    <p:extLst>
      <p:ext uri="{BB962C8B-B14F-4D97-AF65-F5344CB8AC3E}">
        <p14:creationId xmlns:p14="http://schemas.microsoft.com/office/powerpoint/2010/main" val="28855589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DSGVO</a:t>
            </a:r>
            <a:endParaRPr lang="de-AT" dirty="0"/>
          </a:p>
        </p:txBody>
      </p:sp>
      <p:sp>
        <p:nvSpPr>
          <p:cNvPr id="3" name="Inhaltsplatzhalter 2"/>
          <p:cNvSpPr>
            <a:spLocks noGrp="1"/>
          </p:cNvSpPr>
          <p:nvPr>
            <p:ph idx="1"/>
          </p:nvPr>
        </p:nvSpPr>
        <p:spPr>
          <a:xfrm>
            <a:off x="838200" y="2364827"/>
            <a:ext cx="10515600" cy="3812135"/>
          </a:xfrm>
        </p:spPr>
        <p:txBody>
          <a:bodyPr/>
          <a:lstStyle/>
          <a:p>
            <a:r>
              <a:rPr lang="de-DE" dirty="0" smtClean="0"/>
              <a:t>DVR-Register entfällt, stattdessen Informationsverpflichtung (Aufklärung bei jedem Kontakt)</a:t>
            </a:r>
          </a:p>
          <a:p>
            <a:r>
              <a:rPr lang="de-DE" dirty="0" smtClean="0"/>
              <a:t>Datenschutzkonzept ( </a:t>
            </a:r>
            <a:r>
              <a:rPr lang="de-DE" dirty="0"/>
              <a:t>V</a:t>
            </a:r>
            <a:r>
              <a:rPr lang="de-DE" dirty="0" smtClean="0"/>
              <a:t>erzeichnis der Verarbeitungstätigkeiten und Datenschutz-Folgenabschätzung)</a:t>
            </a:r>
          </a:p>
        </p:txBody>
      </p:sp>
    </p:spTree>
    <p:extLst>
      <p:ext uri="{BB962C8B-B14F-4D97-AF65-F5344CB8AC3E}">
        <p14:creationId xmlns:p14="http://schemas.microsoft.com/office/powerpoint/2010/main" val="34668803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Betroffenenrechte</a:t>
            </a:r>
            <a:endParaRPr lang="de-AT" b="1" dirty="0"/>
          </a:p>
        </p:txBody>
      </p:sp>
      <p:sp>
        <p:nvSpPr>
          <p:cNvPr id="3" name="Inhaltsplatzhalter 2"/>
          <p:cNvSpPr>
            <a:spLocks noGrp="1"/>
          </p:cNvSpPr>
          <p:nvPr>
            <p:ph idx="1"/>
          </p:nvPr>
        </p:nvSpPr>
        <p:spPr/>
        <p:txBody>
          <a:bodyPr/>
          <a:lstStyle/>
          <a:p>
            <a:r>
              <a:rPr lang="de-AT" dirty="0"/>
              <a:t>Auskunftsrecht (</a:t>
            </a:r>
            <a:r>
              <a:rPr lang="de-AT" dirty="0" err="1"/>
              <a:t>ua</a:t>
            </a:r>
            <a:r>
              <a:rPr lang="de-AT" dirty="0"/>
              <a:t> auch über geplante Speicherdauer)</a:t>
            </a:r>
          </a:p>
          <a:p>
            <a:r>
              <a:rPr lang="de-AT" dirty="0"/>
              <a:t>Recht auf Berichtigung</a:t>
            </a:r>
          </a:p>
          <a:p>
            <a:r>
              <a:rPr lang="de-AT" dirty="0"/>
              <a:t>Recht auf Löschung und auf „</a:t>
            </a:r>
            <a:r>
              <a:rPr lang="de-AT" dirty="0" err="1"/>
              <a:t>Vergessenwerden</a:t>
            </a:r>
            <a:r>
              <a:rPr lang="de-AT" dirty="0"/>
              <a:t>“</a:t>
            </a:r>
          </a:p>
          <a:p>
            <a:r>
              <a:rPr lang="de-AT" dirty="0"/>
              <a:t>Recht auf Einschränkung der Verarbeitung</a:t>
            </a:r>
          </a:p>
          <a:p>
            <a:r>
              <a:rPr lang="de-AT" dirty="0"/>
              <a:t>Mitteilungspflicht bei Berichtigung, Löschung oder Einschränkung an alle Empfänger</a:t>
            </a:r>
          </a:p>
          <a:p>
            <a:r>
              <a:rPr lang="de-AT" dirty="0"/>
              <a:t>Recht auf Datenübertragbarkeit</a:t>
            </a:r>
          </a:p>
          <a:p>
            <a:r>
              <a:rPr lang="de-AT" dirty="0"/>
              <a:t>Widerspruchsrecht</a:t>
            </a:r>
          </a:p>
          <a:p>
            <a:endParaRPr lang="de-AT" dirty="0"/>
          </a:p>
        </p:txBody>
      </p:sp>
    </p:spTree>
    <p:extLst>
      <p:ext uri="{BB962C8B-B14F-4D97-AF65-F5344CB8AC3E}">
        <p14:creationId xmlns:p14="http://schemas.microsoft.com/office/powerpoint/2010/main" val="16210864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383957"/>
            <a:ext cx="10515600" cy="1804086"/>
          </a:xfrm>
        </p:spPr>
        <p:txBody>
          <a:bodyPr/>
          <a:lstStyle/>
          <a:p>
            <a:pPr algn="ctr"/>
            <a:r>
              <a:rPr lang="de-DE" b="1" dirty="0" smtClean="0"/>
              <a:t>Webauftritt</a:t>
            </a:r>
            <a:endParaRPr lang="de-AT" b="1" dirty="0"/>
          </a:p>
        </p:txBody>
      </p:sp>
    </p:spTree>
    <p:extLst>
      <p:ext uri="{BB962C8B-B14F-4D97-AF65-F5344CB8AC3E}">
        <p14:creationId xmlns:p14="http://schemas.microsoft.com/office/powerpoint/2010/main" val="27725669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Checklist 1</a:t>
            </a:r>
            <a:endParaRPr lang="de-AT" b="1" dirty="0"/>
          </a:p>
        </p:txBody>
      </p:sp>
      <p:sp>
        <p:nvSpPr>
          <p:cNvPr id="3" name="Inhaltsplatzhalter 2"/>
          <p:cNvSpPr>
            <a:spLocks noGrp="1"/>
          </p:cNvSpPr>
          <p:nvPr>
            <p:ph idx="1"/>
          </p:nvPr>
        </p:nvSpPr>
        <p:spPr/>
        <p:txBody>
          <a:bodyPr/>
          <a:lstStyle/>
          <a:p>
            <a:pPr marL="0" indent="0">
              <a:buNone/>
            </a:pPr>
            <a:r>
              <a:rPr lang="de-AT" u="sng" dirty="0"/>
              <a:t>1. Domain</a:t>
            </a:r>
            <a:endParaRPr lang="de-AT" dirty="0"/>
          </a:p>
          <a:p>
            <a:pPr marL="0" indent="0">
              <a:buNone/>
            </a:pPr>
            <a:r>
              <a:rPr lang="de-AT" dirty="0" smtClean="0"/>
              <a:t>Recht </a:t>
            </a:r>
            <a:r>
              <a:rPr lang="de-AT" dirty="0"/>
              <a:t>zur Führung dieses Domainnamens ?</a:t>
            </a:r>
          </a:p>
          <a:p>
            <a:pPr marL="0" indent="0">
              <a:buNone/>
            </a:pPr>
            <a:r>
              <a:rPr lang="de-AT" dirty="0" smtClean="0"/>
              <a:t>Firmenbuchabfrage, Markenrecherche,</a:t>
            </a:r>
            <a:r>
              <a:rPr lang="de-AT" b="1" dirty="0" smtClean="0"/>
              <a:t> </a:t>
            </a:r>
            <a:r>
              <a:rPr lang="de-AT" dirty="0" smtClean="0"/>
              <a:t>Branchenverzeichnisse</a:t>
            </a:r>
            <a:endParaRPr lang="de-AT" dirty="0"/>
          </a:p>
          <a:p>
            <a:endParaRPr lang="de-AT" dirty="0"/>
          </a:p>
          <a:p>
            <a:pPr marL="0" indent="0">
              <a:buNone/>
            </a:pPr>
            <a:r>
              <a:rPr lang="de-AT" u="sng" dirty="0"/>
              <a:t>2. Urheberrecht</a:t>
            </a:r>
            <a:endParaRPr lang="de-AT" dirty="0"/>
          </a:p>
          <a:p>
            <a:pPr marL="0" indent="0">
              <a:buNone/>
            </a:pPr>
            <a:r>
              <a:rPr lang="de-AT" dirty="0" smtClean="0"/>
              <a:t>Stammen </a:t>
            </a:r>
            <a:r>
              <a:rPr lang="de-AT" dirty="0"/>
              <a:t>alle Inhalte der Website von Mitarbeitern </a:t>
            </a:r>
            <a:r>
              <a:rPr lang="de-AT" dirty="0" smtClean="0"/>
              <a:t>oder </a:t>
            </a:r>
            <a:r>
              <a:rPr lang="de-AT" dirty="0"/>
              <a:t>von Ihnen selbst ?</a:t>
            </a:r>
          </a:p>
          <a:p>
            <a:pPr marL="0" indent="0">
              <a:buNone/>
            </a:pPr>
            <a:r>
              <a:rPr lang="de-AT" dirty="0"/>
              <a:t>Wurden entsprechende Werknutzungsverträge (inklusive Verwendung im Internet) mit den Rechteinhabern geschlossen ?</a:t>
            </a:r>
          </a:p>
          <a:p>
            <a:pPr marL="0" indent="0">
              <a:buNone/>
            </a:pPr>
            <a:endParaRPr lang="de-AT" dirty="0"/>
          </a:p>
          <a:p>
            <a:endParaRPr lang="de-AT" dirty="0"/>
          </a:p>
        </p:txBody>
      </p:sp>
    </p:spTree>
    <p:extLst>
      <p:ext uri="{BB962C8B-B14F-4D97-AF65-F5344CB8AC3E}">
        <p14:creationId xmlns:p14="http://schemas.microsoft.com/office/powerpoint/2010/main" val="39148529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Checklist 2</a:t>
            </a:r>
            <a:r>
              <a:rPr lang="de-AT" b="1" dirty="0"/>
              <a:t/>
            </a:r>
            <a:br>
              <a:rPr lang="de-AT" b="1" dirty="0"/>
            </a:br>
            <a:endParaRPr lang="de-AT" dirty="0"/>
          </a:p>
        </p:txBody>
      </p:sp>
      <p:sp>
        <p:nvSpPr>
          <p:cNvPr id="3" name="Inhaltsplatzhalter 2"/>
          <p:cNvSpPr>
            <a:spLocks noGrp="1"/>
          </p:cNvSpPr>
          <p:nvPr>
            <p:ph idx="1"/>
          </p:nvPr>
        </p:nvSpPr>
        <p:spPr/>
        <p:txBody>
          <a:bodyPr/>
          <a:lstStyle/>
          <a:p>
            <a:pPr marL="0" indent="0">
              <a:buNone/>
            </a:pPr>
            <a:r>
              <a:rPr lang="de-DE" b="1" u="sng" dirty="0" smtClean="0"/>
              <a:t>3. Impressum</a:t>
            </a:r>
            <a:endParaRPr lang="de-AT" b="1" u="sng" dirty="0"/>
          </a:p>
          <a:p>
            <a:pPr lvl="0"/>
            <a:r>
              <a:rPr lang="de-DE" dirty="0"/>
              <a:t>vollständiger Name </a:t>
            </a:r>
            <a:r>
              <a:rPr lang="de-DE" dirty="0" err="1"/>
              <a:t>bzw</a:t>
            </a:r>
            <a:r>
              <a:rPr lang="de-DE" dirty="0"/>
              <a:t> </a:t>
            </a:r>
            <a:r>
              <a:rPr lang="de-DE" dirty="0" smtClean="0"/>
              <a:t>Firma, </a:t>
            </a:r>
          </a:p>
          <a:p>
            <a:pPr lvl="0"/>
            <a:r>
              <a:rPr lang="de-DE" dirty="0" smtClean="0"/>
              <a:t>Unternehmenssitz,</a:t>
            </a:r>
          </a:p>
          <a:p>
            <a:pPr lvl="0"/>
            <a:r>
              <a:rPr lang="de-DE" dirty="0" smtClean="0"/>
              <a:t>volle </a:t>
            </a:r>
            <a:r>
              <a:rPr lang="de-DE" dirty="0"/>
              <a:t>geografische </a:t>
            </a:r>
            <a:r>
              <a:rPr lang="de-DE" dirty="0" smtClean="0"/>
              <a:t>Anschrift, </a:t>
            </a:r>
          </a:p>
          <a:p>
            <a:pPr lvl="0"/>
            <a:r>
              <a:rPr lang="de-DE" dirty="0" smtClean="0"/>
              <a:t>Kontaktdaten </a:t>
            </a:r>
            <a:r>
              <a:rPr lang="de-DE" dirty="0"/>
              <a:t>(immer </a:t>
            </a:r>
            <a:r>
              <a:rPr lang="de-DE" dirty="0" smtClean="0"/>
              <a:t>email-Adresse, </a:t>
            </a:r>
          </a:p>
          <a:p>
            <a:pPr lvl="0"/>
            <a:r>
              <a:rPr lang="de-DE" dirty="0" smtClean="0"/>
              <a:t>Mitgliedschaft(en), </a:t>
            </a:r>
          </a:p>
          <a:p>
            <a:pPr lvl="0"/>
            <a:r>
              <a:rPr lang="de-DE" dirty="0" smtClean="0"/>
              <a:t>Aufsichtsbehörde</a:t>
            </a:r>
          </a:p>
          <a:p>
            <a:pPr lvl="0"/>
            <a:r>
              <a:rPr lang="de-DE" dirty="0" smtClean="0"/>
              <a:t>Bei Vereinen: ZVR- Nummer</a:t>
            </a:r>
            <a:endParaRPr lang="de-AT" dirty="0"/>
          </a:p>
          <a:p>
            <a:pPr marL="0" indent="0">
              <a:buNone/>
            </a:pPr>
            <a:endParaRPr lang="de-AT" dirty="0"/>
          </a:p>
          <a:p>
            <a:pPr marL="0" indent="0">
              <a:buNone/>
            </a:pPr>
            <a:endParaRPr lang="de-AT" dirty="0"/>
          </a:p>
          <a:p>
            <a:pPr marL="0" indent="0">
              <a:buNone/>
            </a:pPr>
            <a:endParaRPr lang="de-AT" dirty="0"/>
          </a:p>
          <a:p>
            <a:endParaRPr lang="de-AT" dirty="0"/>
          </a:p>
        </p:txBody>
      </p:sp>
    </p:spTree>
    <p:extLst>
      <p:ext uri="{BB962C8B-B14F-4D97-AF65-F5344CB8AC3E}">
        <p14:creationId xmlns:p14="http://schemas.microsoft.com/office/powerpoint/2010/main" val="20773715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Checklist 3</a:t>
            </a:r>
            <a:endParaRPr lang="de-AT" b="1" dirty="0"/>
          </a:p>
        </p:txBody>
      </p:sp>
      <p:sp>
        <p:nvSpPr>
          <p:cNvPr id="3" name="Inhaltsplatzhalter 2"/>
          <p:cNvSpPr>
            <a:spLocks noGrp="1"/>
          </p:cNvSpPr>
          <p:nvPr>
            <p:ph idx="1"/>
          </p:nvPr>
        </p:nvSpPr>
        <p:spPr/>
        <p:txBody>
          <a:bodyPr/>
          <a:lstStyle/>
          <a:p>
            <a:pPr marL="0" lvl="0" indent="0">
              <a:buNone/>
            </a:pPr>
            <a:r>
              <a:rPr lang="de-DE" sz="2200" b="1" u="sng" dirty="0" smtClean="0"/>
              <a:t>4. Offenlegung</a:t>
            </a:r>
          </a:p>
          <a:p>
            <a:pPr marL="0" lvl="0" indent="0">
              <a:buNone/>
            </a:pPr>
            <a:endParaRPr lang="de-DE" sz="2000" b="1" u="sng" dirty="0" smtClean="0"/>
          </a:p>
          <a:p>
            <a:pPr lvl="0"/>
            <a:r>
              <a:rPr lang="de-DE" sz="2000" dirty="0" smtClean="0"/>
              <a:t>Name/Firma </a:t>
            </a:r>
            <a:r>
              <a:rPr lang="de-DE" sz="2000" dirty="0"/>
              <a:t>des Medieninhabers (</a:t>
            </a:r>
            <a:r>
              <a:rPr lang="de-DE" sz="2000" dirty="0" err="1"/>
              <a:t>iRd</a:t>
            </a:r>
            <a:r>
              <a:rPr lang="de-DE" sz="2000" dirty="0"/>
              <a:t> der Inhaber/Betreiber des Website)</a:t>
            </a:r>
            <a:endParaRPr lang="de-AT" sz="2000" dirty="0"/>
          </a:p>
          <a:p>
            <a:pPr lvl="0"/>
            <a:r>
              <a:rPr lang="de-DE" sz="2000" dirty="0"/>
              <a:t>Niederlassung des Medieninhabers</a:t>
            </a:r>
            <a:endParaRPr lang="de-AT" sz="2000" dirty="0"/>
          </a:p>
          <a:p>
            <a:pPr lvl="0"/>
            <a:r>
              <a:rPr lang="de-DE" sz="2000" dirty="0"/>
              <a:t>Unternehmensgegenstand</a:t>
            </a:r>
            <a:endParaRPr lang="de-AT" sz="2000" dirty="0"/>
          </a:p>
          <a:p>
            <a:pPr lvl="0"/>
            <a:r>
              <a:rPr lang="de-DE" sz="2000" dirty="0"/>
              <a:t>eine Erklärung über die grundlegende Richtung des Mediums (”Blattlinie”)</a:t>
            </a:r>
            <a:endParaRPr lang="de-AT" sz="2000" dirty="0"/>
          </a:p>
          <a:p>
            <a:pPr lvl="0"/>
            <a:r>
              <a:rPr lang="de-DE" sz="2000" dirty="0"/>
              <a:t>bei juristischen Personen: vertretungsbefugte Organe</a:t>
            </a:r>
            <a:endParaRPr lang="de-AT" sz="2000" dirty="0"/>
          </a:p>
          <a:p>
            <a:pPr lvl="0"/>
            <a:r>
              <a:rPr lang="de-DE" sz="2000" dirty="0"/>
              <a:t>bei juristischen Personen: Gesellschafter mit unmittelbaren oder mittelbaren (Schachtel- </a:t>
            </a:r>
            <a:r>
              <a:rPr lang="de-DE" sz="2000" dirty="0" err="1"/>
              <a:t>beteiligungen</a:t>
            </a:r>
            <a:r>
              <a:rPr lang="de-DE" sz="2000" dirty="0"/>
              <a:t> über 25 % sowie mittelbaren Gesamtbeteiligungen über 50 %</a:t>
            </a:r>
            <a:endParaRPr lang="de-AT" sz="2000" dirty="0"/>
          </a:p>
          <a:p>
            <a:pPr lvl="0"/>
            <a:r>
              <a:rPr lang="de-DE" sz="2000" dirty="0"/>
              <a:t>Firma/Sitz/Unternehmensgegenstand jedes Medienunternehmens, an dem eine der anzugebenden Personen beteiligt ist</a:t>
            </a:r>
            <a:endParaRPr lang="de-AT" sz="2000" dirty="0"/>
          </a:p>
          <a:p>
            <a:endParaRPr lang="de-AT" dirty="0"/>
          </a:p>
        </p:txBody>
      </p:sp>
    </p:spTree>
    <p:extLst>
      <p:ext uri="{BB962C8B-B14F-4D97-AF65-F5344CB8AC3E}">
        <p14:creationId xmlns:p14="http://schemas.microsoft.com/office/powerpoint/2010/main" val="8700270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Checklist 4</a:t>
            </a:r>
            <a:endParaRPr lang="de-AT" b="1" dirty="0"/>
          </a:p>
        </p:txBody>
      </p:sp>
      <p:sp>
        <p:nvSpPr>
          <p:cNvPr id="3" name="Inhaltsplatzhalter 2"/>
          <p:cNvSpPr>
            <a:spLocks noGrp="1"/>
          </p:cNvSpPr>
          <p:nvPr>
            <p:ph idx="1"/>
          </p:nvPr>
        </p:nvSpPr>
        <p:spPr/>
        <p:txBody>
          <a:bodyPr/>
          <a:lstStyle/>
          <a:p>
            <a:pPr marL="0" indent="0">
              <a:buNone/>
            </a:pPr>
            <a:endParaRPr lang="de-DE" b="1" dirty="0"/>
          </a:p>
          <a:p>
            <a:pPr marL="0" indent="0">
              <a:buNone/>
            </a:pPr>
            <a:r>
              <a:rPr lang="de-DE" b="1" dirty="0" smtClean="0"/>
              <a:t>5. Sonstige </a:t>
            </a:r>
            <a:r>
              <a:rPr lang="de-DE" b="1" dirty="0"/>
              <a:t>Veröffentlichungspflichten</a:t>
            </a:r>
            <a:r>
              <a:rPr lang="de-AT" b="1" dirty="0"/>
              <a:t/>
            </a:r>
            <a:br>
              <a:rPr lang="de-AT" b="1" dirty="0"/>
            </a:br>
            <a:endParaRPr lang="de-DE" dirty="0" smtClean="0"/>
          </a:p>
          <a:p>
            <a:r>
              <a:rPr lang="de-DE" dirty="0" smtClean="0"/>
              <a:t>Datenschutzerklärung</a:t>
            </a:r>
          </a:p>
          <a:p>
            <a:r>
              <a:rPr lang="de-DE" dirty="0" smtClean="0"/>
              <a:t>Erkennbarkeit </a:t>
            </a:r>
            <a:r>
              <a:rPr lang="de-DE" dirty="0"/>
              <a:t>von Werbung</a:t>
            </a:r>
            <a:endParaRPr lang="de-AT" dirty="0"/>
          </a:p>
          <a:p>
            <a:r>
              <a:rPr lang="de-DE" dirty="0"/>
              <a:t>b</a:t>
            </a:r>
            <a:r>
              <a:rPr lang="de-DE" dirty="0" smtClean="0"/>
              <a:t>ei Kartenverkauf:  </a:t>
            </a:r>
            <a:r>
              <a:rPr lang="de-DE" dirty="0"/>
              <a:t>Preisangaben </a:t>
            </a:r>
            <a:r>
              <a:rPr lang="de-DE" dirty="0" err="1"/>
              <a:t>inkl</a:t>
            </a:r>
            <a:r>
              <a:rPr lang="de-DE" dirty="0"/>
              <a:t> </a:t>
            </a:r>
            <a:r>
              <a:rPr lang="de-DE" dirty="0" err="1" smtClean="0"/>
              <a:t>Ust</a:t>
            </a:r>
            <a:r>
              <a:rPr lang="de-DE" dirty="0" smtClean="0"/>
              <a:t>, </a:t>
            </a:r>
            <a:r>
              <a:rPr lang="de-DE" dirty="0"/>
              <a:t>Hinweis, ob Preise </a:t>
            </a:r>
            <a:r>
              <a:rPr lang="de-DE" dirty="0" err="1"/>
              <a:t>inkl</a:t>
            </a:r>
            <a:r>
              <a:rPr lang="de-DE" dirty="0"/>
              <a:t> </a:t>
            </a:r>
            <a:r>
              <a:rPr lang="de-DE" dirty="0" smtClean="0"/>
              <a:t>oder </a:t>
            </a:r>
            <a:r>
              <a:rPr lang="de-DE" dirty="0" err="1"/>
              <a:t>exkl</a:t>
            </a:r>
            <a:r>
              <a:rPr lang="de-DE" dirty="0"/>
              <a:t> sonstiger Abgaben, Zuschläge oder </a:t>
            </a:r>
            <a:r>
              <a:rPr lang="de-DE" dirty="0" smtClean="0"/>
              <a:t>Versandkosten</a:t>
            </a:r>
            <a:endParaRPr lang="de-AT" dirty="0"/>
          </a:p>
        </p:txBody>
      </p:sp>
    </p:spTree>
    <p:extLst>
      <p:ext uri="{BB962C8B-B14F-4D97-AF65-F5344CB8AC3E}">
        <p14:creationId xmlns:p14="http://schemas.microsoft.com/office/powerpoint/2010/main" val="1580716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Organe</a:t>
            </a:r>
            <a:endParaRPr lang="de-AT" b="1" dirty="0"/>
          </a:p>
        </p:txBody>
      </p:sp>
      <p:sp>
        <p:nvSpPr>
          <p:cNvPr id="3" name="Inhaltsplatzhalter 2"/>
          <p:cNvSpPr>
            <a:spLocks noGrp="1"/>
          </p:cNvSpPr>
          <p:nvPr>
            <p:ph idx="1"/>
          </p:nvPr>
        </p:nvSpPr>
        <p:spPr>
          <a:xfrm>
            <a:off x="838200" y="2019299"/>
            <a:ext cx="10515600" cy="4157663"/>
          </a:xfrm>
        </p:spPr>
        <p:txBody>
          <a:bodyPr/>
          <a:lstStyle/>
          <a:p>
            <a:r>
              <a:rPr lang="de-AT" dirty="0" smtClean="0"/>
              <a:t>Vorstand (mindestens 2)</a:t>
            </a:r>
          </a:p>
          <a:p>
            <a:r>
              <a:rPr lang="de-AT" dirty="0" smtClean="0"/>
              <a:t>Mitgliederversammlung (mindestens alle 5 Jahre)</a:t>
            </a:r>
          </a:p>
          <a:p>
            <a:r>
              <a:rPr lang="de-AT" dirty="0" smtClean="0"/>
              <a:t>Rechnungsprüfer (mindestens 2)</a:t>
            </a:r>
            <a:endParaRPr lang="de-AT" dirty="0"/>
          </a:p>
        </p:txBody>
      </p:sp>
    </p:spTree>
    <p:extLst>
      <p:ext uri="{BB962C8B-B14F-4D97-AF65-F5344CB8AC3E}">
        <p14:creationId xmlns:p14="http://schemas.microsoft.com/office/powerpoint/2010/main" val="524789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Zwingender Inhalt der Statuten</a:t>
            </a:r>
            <a:endParaRPr lang="de-AT" b="1" dirty="0"/>
          </a:p>
        </p:txBody>
      </p:sp>
      <p:sp>
        <p:nvSpPr>
          <p:cNvPr id="3" name="Inhaltsplatzhalter 2"/>
          <p:cNvSpPr>
            <a:spLocks noGrp="1"/>
          </p:cNvSpPr>
          <p:nvPr>
            <p:ph idx="1"/>
          </p:nvPr>
        </p:nvSpPr>
        <p:spPr/>
        <p:txBody>
          <a:bodyPr>
            <a:normAutofit fontScale="70000" lnSpcReduction="20000"/>
          </a:bodyPr>
          <a:lstStyle/>
          <a:p>
            <a:r>
              <a:rPr lang="de-AT" dirty="0"/>
              <a:t>den </a:t>
            </a:r>
            <a:r>
              <a:rPr lang="de-AT" dirty="0" smtClean="0"/>
              <a:t>Vereinsnamen</a:t>
            </a:r>
            <a:endParaRPr lang="de-AT" dirty="0"/>
          </a:p>
          <a:p>
            <a:r>
              <a:rPr lang="de-AT" dirty="0"/>
              <a:t>den </a:t>
            </a:r>
            <a:r>
              <a:rPr lang="de-AT" dirty="0" smtClean="0"/>
              <a:t>Vereinssitz</a:t>
            </a:r>
            <a:endParaRPr lang="de-AT" dirty="0"/>
          </a:p>
          <a:p>
            <a:r>
              <a:rPr lang="de-AT" dirty="0"/>
              <a:t>eine klare und umfassende Umschreibung des </a:t>
            </a:r>
            <a:r>
              <a:rPr lang="de-AT" dirty="0" smtClean="0"/>
              <a:t>Vereinszwecks</a:t>
            </a:r>
            <a:endParaRPr lang="de-AT" dirty="0"/>
          </a:p>
          <a:p>
            <a:r>
              <a:rPr lang="de-AT" dirty="0"/>
              <a:t>die für die Verwirklichung des Zwecks vorgesehenen Tätigkeiten und die Art der Aufbringung finanzieller </a:t>
            </a:r>
            <a:r>
              <a:rPr lang="de-AT" dirty="0" smtClean="0"/>
              <a:t>Mittel</a:t>
            </a:r>
            <a:endParaRPr lang="de-AT" dirty="0"/>
          </a:p>
          <a:p>
            <a:r>
              <a:rPr lang="de-AT" dirty="0"/>
              <a:t>Bestimmungen über den Erwerb und die Beendigung der </a:t>
            </a:r>
            <a:r>
              <a:rPr lang="de-AT" dirty="0" smtClean="0"/>
              <a:t>Mitgliedschaft</a:t>
            </a:r>
            <a:endParaRPr lang="de-AT" dirty="0"/>
          </a:p>
          <a:p>
            <a:r>
              <a:rPr lang="de-AT" dirty="0"/>
              <a:t>die Rechte und Pflichten der </a:t>
            </a:r>
            <a:r>
              <a:rPr lang="de-AT" dirty="0" smtClean="0"/>
              <a:t>Vereinsmitglieder</a:t>
            </a:r>
            <a:endParaRPr lang="de-AT" dirty="0"/>
          </a:p>
          <a:p>
            <a:r>
              <a:rPr lang="de-AT" dirty="0"/>
              <a:t>die Organe des Vereins und ihre Aufgaben, insbesondere eine klare und umfassende Angabe, wer die Geschäfte des Vereins führt und wer den Verein nach außen </a:t>
            </a:r>
            <a:r>
              <a:rPr lang="de-AT" dirty="0" smtClean="0"/>
              <a:t>vertritt</a:t>
            </a:r>
            <a:endParaRPr lang="de-AT" dirty="0"/>
          </a:p>
          <a:p>
            <a:r>
              <a:rPr lang="de-AT" dirty="0"/>
              <a:t>die Art der Bestellung der Vereinsorgane und die Dauer ihrer </a:t>
            </a:r>
            <a:r>
              <a:rPr lang="de-AT" dirty="0" smtClean="0"/>
              <a:t>Funktionsperiode</a:t>
            </a:r>
            <a:r>
              <a:rPr lang="de-AT" dirty="0"/>
              <a:t> </a:t>
            </a:r>
          </a:p>
          <a:p>
            <a:r>
              <a:rPr lang="de-AT" dirty="0"/>
              <a:t>die Erfordernisse für gültige Beschlussfassungen durch die </a:t>
            </a:r>
            <a:r>
              <a:rPr lang="de-AT" dirty="0" smtClean="0"/>
              <a:t>Vereinsorgane</a:t>
            </a:r>
            <a:endParaRPr lang="de-AT" dirty="0"/>
          </a:p>
          <a:p>
            <a:r>
              <a:rPr lang="de-AT" dirty="0"/>
              <a:t>die Art der Schlichtung von Streitigkeiten aus dem </a:t>
            </a:r>
            <a:r>
              <a:rPr lang="de-AT" dirty="0" smtClean="0"/>
              <a:t>Vereinsverhältnis</a:t>
            </a:r>
            <a:endParaRPr lang="de-AT" dirty="0"/>
          </a:p>
          <a:p>
            <a:r>
              <a:rPr lang="de-AT" dirty="0"/>
              <a:t>Bestimmungen über die freiwillige Auflösung des Vereins und die Verwertung des Vereinsvermögens im Fall einer solchen Auflösung.</a:t>
            </a:r>
          </a:p>
          <a:p>
            <a:endParaRPr lang="de-AT" dirty="0"/>
          </a:p>
        </p:txBody>
      </p:sp>
    </p:spTree>
    <p:extLst>
      <p:ext uri="{BB962C8B-B14F-4D97-AF65-F5344CB8AC3E}">
        <p14:creationId xmlns:p14="http://schemas.microsoft.com/office/powerpoint/2010/main" val="4089803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14400" y="365125"/>
            <a:ext cx="10439400" cy="1077309"/>
          </a:xfrm>
        </p:spPr>
        <p:txBody>
          <a:bodyPr>
            <a:normAutofit fontScale="90000"/>
          </a:bodyPr>
          <a:lstStyle/>
          <a:p>
            <a:r>
              <a:rPr lang="de-AT" b="1" dirty="0" err="1" smtClean="0"/>
              <a:t>Organwalter</a:t>
            </a:r>
            <a:r>
              <a:rPr lang="de-AT" b="1" dirty="0" smtClean="0"/>
              <a:t> und Rechnungsprüfer haften, wenn….</a:t>
            </a:r>
            <a:endParaRPr lang="de-AT" b="1"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454509753"/>
              </p:ext>
            </p:extLst>
          </p:nvPr>
        </p:nvGraphicFramePr>
        <p:xfrm>
          <a:off x="551792" y="1623846"/>
          <a:ext cx="10044771" cy="4775208"/>
        </p:xfrm>
        <a:graphic>
          <a:graphicData uri="http://schemas.openxmlformats.org/drawingml/2006/table">
            <a:tbl>
              <a:tblPr/>
              <a:tblGrid>
                <a:gridCol w="333611"/>
                <a:gridCol w="331589"/>
                <a:gridCol w="331589"/>
                <a:gridCol w="333611"/>
                <a:gridCol w="333611"/>
                <a:gridCol w="333611"/>
                <a:gridCol w="333611"/>
                <a:gridCol w="333611"/>
                <a:gridCol w="4650383"/>
                <a:gridCol w="1364772"/>
                <a:gridCol w="1364772"/>
              </a:tblGrid>
              <a:tr h="406401">
                <a:tc>
                  <a:txBody>
                    <a:bodyPr/>
                    <a:lstStyle/>
                    <a:p>
                      <a:pPr algn="l"/>
                      <a:endParaRPr lang="de-AT" b="0" dirty="0">
                        <a:effectLst/>
                        <a:latin typeface="inherit"/>
                      </a:endParaRPr>
                    </a:p>
                  </a:txBody>
                  <a:tcPr anchor="ctr">
                    <a:lnL>
                      <a:noFill/>
                    </a:lnL>
                    <a:lnR>
                      <a:noFill/>
                    </a:lnR>
                    <a:lnT>
                      <a:noFill/>
                    </a:lnT>
                    <a:lnB>
                      <a:noFill/>
                    </a:lnB>
                    <a:solidFill>
                      <a:srgbClr val="F9F9F9"/>
                    </a:solidFill>
                  </a:tcPr>
                </a:tc>
                <a:tc>
                  <a:txBody>
                    <a:bodyPr/>
                    <a:lstStyle/>
                    <a:p>
                      <a:pPr algn="l"/>
                      <a:endParaRPr lang="de-AT" b="0" dirty="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c>
                  <a:txBody>
                    <a:bodyPr/>
                    <a:lstStyle/>
                    <a:p>
                      <a:pPr algn="l"/>
                      <a:endParaRPr lang="de-AT" b="0" dirty="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c>
                  <a:txBody>
                    <a:bodyPr/>
                    <a:lstStyle/>
                    <a:p>
                      <a:pPr algn="l"/>
                      <a:endParaRPr lang="de-AT" b="0">
                        <a:effectLst/>
                        <a:latin typeface="inherit"/>
                      </a:endParaRPr>
                    </a:p>
                  </a:txBody>
                  <a:tcPr anchor="ctr">
                    <a:lnL>
                      <a:noFill/>
                    </a:lnL>
                    <a:lnR>
                      <a:noFill/>
                    </a:lnR>
                    <a:lnT>
                      <a:noFill/>
                    </a:lnT>
                    <a:lnB>
                      <a:noFill/>
                    </a:lnB>
                    <a:solidFill>
                      <a:srgbClr val="F9F9F9"/>
                    </a:solidFill>
                  </a:tcPr>
                </a:tc>
              </a:tr>
              <a:tr h="406401">
                <a:tc gridSpan="2">
                  <a:txBody>
                    <a:bodyPr/>
                    <a:lstStyle/>
                    <a:p>
                      <a:pPr algn="r" fontAlgn="t">
                        <a:spcBef>
                          <a:spcPts val="200"/>
                        </a:spcBef>
                      </a:pPr>
                      <a:r>
                        <a:rPr lang="de-AT" b="0" i="0">
                          <a:solidFill>
                            <a:srgbClr val="000000"/>
                          </a:solidFill>
                          <a:effectLst/>
                          <a:latin typeface="Verdana" panose="020B0604030504040204" pitchFamily="34" charset="0"/>
                        </a:rPr>
                        <a:t>1.</a:t>
                      </a:r>
                    </a:p>
                  </a:txBody>
                  <a:tcPr>
                    <a:lnL>
                      <a:noFill/>
                    </a:lnL>
                    <a:lnR>
                      <a:noFill/>
                    </a:lnR>
                    <a:lnT>
                      <a:noFill/>
                    </a:lnT>
                    <a:lnB>
                      <a:noFill/>
                    </a:lnB>
                    <a:solidFill>
                      <a:srgbClr val="F9F9F9"/>
                    </a:solidFill>
                  </a:tcPr>
                </a:tc>
                <a:tc hMerge="1">
                  <a:txBody>
                    <a:bodyPr/>
                    <a:lstStyle/>
                    <a:p>
                      <a:endParaRPr lang="de-AT"/>
                    </a:p>
                  </a:txBody>
                  <a:tcPr/>
                </a:tc>
                <a:tc gridSpan="9">
                  <a:txBody>
                    <a:bodyPr/>
                    <a:lstStyle/>
                    <a:p>
                      <a:pPr algn="just" fontAlgn="t">
                        <a:spcBef>
                          <a:spcPts val="200"/>
                        </a:spcBef>
                      </a:pPr>
                      <a:r>
                        <a:rPr lang="de-AT" b="0" i="0" dirty="0">
                          <a:solidFill>
                            <a:srgbClr val="000000"/>
                          </a:solidFill>
                          <a:effectLst/>
                          <a:latin typeface="Verdana" panose="020B0604030504040204" pitchFamily="34" charset="0"/>
                        </a:rPr>
                        <a:t>Vereinsvermögen zweckwidrig </a:t>
                      </a:r>
                      <a:r>
                        <a:rPr lang="de-AT" b="0" i="0" dirty="0" smtClean="0">
                          <a:solidFill>
                            <a:srgbClr val="000000"/>
                          </a:solidFill>
                          <a:effectLst/>
                          <a:latin typeface="Verdana" panose="020B0604030504040204" pitchFamily="34" charset="0"/>
                        </a:rPr>
                        <a:t>verwendet wurde,</a:t>
                      </a:r>
                      <a:endParaRPr lang="de-AT" b="0" i="0" dirty="0">
                        <a:solidFill>
                          <a:srgbClr val="000000"/>
                        </a:solidFill>
                        <a:effectLst/>
                        <a:latin typeface="Verdana" panose="020B0604030504040204" pitchFamily="34" charset="0"/>
                      </a:endParaRPr>
                    </a:p>
                  </a:txBody>
                  <a:tcPr>
                    <a:lnL>
                      <a:noFill/>
                    </a:lnL>
                    <a:lnR>
                      <a:noFill/>
                    </a:lnR>
                    <a:lnT>
                      <a:noFill/>
                    </a:lnT>
                    <a:lnB>
                      <a:noFill/>
                    </a:lnB>
                    <a:solidFill>
                      <a:srgbClr val="F9F9F9"/>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r>
              <a:tr h="711201">
                <a:tc gridSpan="2">
                  <a:txBody>
                    <a:bodyPr/>
                    <a:lstStyle/>
                    <a:p>
                      <a:pPr algn="r" fontAlgn="t">
                        <a:spcBef>
                          <a:spcPts val="200"/>
                        </a:spcBef>
                      </a:pPr>
                      <a:r>
                        <a:rPr lang="de-AT" b="0" i="0">
                          <a:solidFill>
                            <a:srgbClr val="000000"/>
                          </a:solidFill>
                          <a:effectLst/>
                          <a:latin typeface="Verdana" panose="020B0604030504040204" pitchFamily="34" charset="0"/>
                        </a:rPr>
                        <a:t>2.</a:t>
                      </a:r>
                    </a:p>
                  </a:txBody>
                  <a:tcPr>
                    <a:lnL>
                      <a:noFill/>
                    </a:lnL>
                    <a:lnR>
                      <a:noFill/>
                    </a:lnR>
                    <a:lnT>
                      <a:noFill/>
                    </a:lnT>
                    <a:lnB>
                      <a:noFill/>
                    </a:lnB>
                    <a:solidFill>
                      <a:srgbClr val="F9F9F9"/>
                    </a:solidFill>
                  </a:tcPr>
                </a:tc>
                <a:tc hMerge="1">
                  <a:txBody>
                    <a:bodyPr/>
                    <a:lstStyle/>
                    <a:p>
                      <a:endParaRPr lang="de-AT"/>
                    </a:p>
                  </a:txBody>
                  <a:tcPr/>
                </a:tc>
                <a:tc gridSpan="9">
                  <a:txBody>
                    <a:bodyPr/>
                    <a:lstStyle/>
                    <a:p>
                      <a:pPr algn="just" fontAlgn="t">
                        <a:spcBef>
                          <a:spcPts val="200"/>
                        </a:spcBef>
                      </a:pPr>
                      <a:r>
                        <a:rPr lang="de-AT" b="0" i="0" dirty="0">
                          <a:solidFill>
                            <a:srgbClr val="000000"/>
                          </a:solidFill>
                          <a:effectLst/>
                          <a:latin typeface="Verdana" panose="020B0604030504040204" pitchFamily="34" charset="0"/>
                        </a:rPr>
                        <a:t>Vereinsvorhaben ohne ausreichende finanzielle Sicherung in Angriff </a:t>
                      </a:r>
                      <a:endParaRPr lang="de-AT" b="0" i="0" dirty="0" smtClean="0">
                        <a:solidFill>
                          <a:srgbClr val="000000"/>
                        </a:solidFill>
                        <a:effectLst/>
                        <a:latin typeface="Verdana" panose="020B0604030504040204" pitchFamily="34" charset="0"/>
                      </a:endParaRPr>
                    </a:p>
                    <a:p>
                      <a:pPr algn="just" fontAlgn="t">
                        <a:spcBef>
                          <a:spcPts val="200"/>
                        </a:spcBef>
                      </a:pPr>
                      <a:r>
                        <a:rPr lang="de-AT" b="0" i="0" dirty="0" smtClean="0">
                          <a:solidFill>
                            <a:srgbClr val="000000"/>
                          </a:solidFill>
                          <a:effectLst/>
                          <a:latin typeface="Verdana" panose="020B0604030504040204" pitchFamily="34" charset="0"/>
                        </a:rPr>
                        <a:t>genommen</a:t>
                      </a:r>
                      <a:r>
                        <a:rPr lang="de-AT" b="0" i="0" baseline="0" dirty="0" smtClean="0">
                          <a:solidFill>
                            <a:srgbClr val="000000"/>
                          </a:solidFill>
                          <a:effectLst/>
                          <a:latin typeface="Verdana" panose="020B0604030504040204" pitchFamily="34" charset="0"/>
                        </a:rPr>
                        <a:t> wurden,</a:t>
                      </a:r>
                      <a:endParaRPr lang="de-AT" b="0" i="0" dirty="0">
                        <a:solidFill>
                          <a:srgbClr val="000000"/>
                        </a:solidFill>
                        <a:effectLst/>
                        <a:latin typeface="Verdana" panose="020B0604030504040204" pitchFamily="34" charset="0"/>
                      </a:endParaRPr>
                    </a:p>
                  </a:txBody>
                  <a:tcPr>
                    <a:lnL>
                      <a:noFill/>
                    </a:lnL>
                    <a:lnR>
                      <a:noFill/>
                    </a:lnR>
                    <a:lnT>
                      <a:noFill/>
                    </a:lnT>
                    <a:lnB>
                      <a:noFill/>
                    </a:lnB>
                    <a:solidFill>
                      <a:srgbClr val="F9F9F9"/>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r>
              <a:tr h="711201">
                <a:tc gridSpan="2">
                  <a:txBody>
                    <a:bodyPr/>
                    <a:lstStyle/>
                    <a:p>
                      <a:pPr algn="r" fontAlgn="t">
                        <a:spcBef>
                          <a:spcPts val="200"/>
                        </a:spcBef>
                      </a:pPr>
                      <a:r>
                        <a:rPr lang="de-AT" b="0" i="0">
                          <a:solidFill>
                            <a:srgbClr val="000000"/>
                          </a:solidFill>
                          <a:effectLst/>
                          <a:latin typeface="Verdana" panose="020B0604030504040204" pitchFamily="34" charset="0"/>
                        </a:rPr>
                        <a:t>3.</a:t>
                      </a:r>
                    </a:p>
                  </a:txBody>
                  <a:tcPr>
                    <a:lnL>
                      <a:noFill/>
                    </a:lnL>
                    <a:lnR>
                      <a:noFill/>
                    </a:lnR>
                    <a:lnT>
                      <a:noFill/>
                    </a:lnT>
                    <a:lnB>
                      <a:noFill/>
                    </a:lnB>
                    <a:solidFill>
                      <a:srgbClr val="F9F9F9"/>
                    </a:solidFill>
                  </a:tcPr>
                </a:tc>
                <a:tc hMerge="1">
                  <a:txBody>
                    <a:bodyPr/>
                    <a:lstStyle/>
                    <a:p>
                      <a:endParaRPr lang="de-AT"/>
                    </a:p>
                  </a:txBody>
                  <a:tcPr/>
                </a:tc>
                <a:tc gridSpan="9">
                  <a:txBody>
                    <a:bodyPr/>
                    <a:lstStyle/>
                    <a:p>
                      <a:pPr algn="just" fontAlgn="t">
                        <a:spcBef>
                          <a:spcPts val="200"/>
                        </a:spcBef>
                      </a:pPr>
                      <a:r>
                        <a:rPr lang="de-AT" b="0" i="0" dirty="0" smtClean="0">
                          <a:solidFill>
                            <a:srgbClr val="000000"/>
                          </a:solidFill>
                          <a:effectLst/>
                          <a:latin typeface="Verdana" panose="020B0604030504040204" pitchFamily="34" charset="0"/>
                        </a:rPr>
                        <a:t>sie ihre </a:t>
                      </a:r>
                      <a:r>
                        <a:rPr lang="de-AT" b="0" i="0" dirty="0">
                          <a:solidFill>
                            <a:srgbClr val="000000"/>
                          </a:solidFill>
                          <a:effectLst/>
                          <a:latin typeface="Verdana" panose="020B0604030504040204" pitchFamily="34" charset="0"/>
                        </a:rPr>
                        <a:t>Verpflichtungen betreffend das Finanz- und </a:t>
                      </a:r>
                      <a:r>
                        <a:rPr lang="de-AT" b="0" i="0" dirty="0" smtClean="0">
                          <a:solidFill>
                            <a:srgbClr val="000000"/>
                          </a:solidFill>
                          <a:effectLst/>
                          <a:latin typeface="Verdana" panose="020B0604030504040204" pitchFamily="34" charset="0"/>
                        </a:rPr>
                        <a:t>Rechnungswesen</a:t>
                      </a:r>
                    </a:p>
                    <a:p>
                      <a:pPr algn="just" fontAlgn="t">
                        <a:spcBef>
                          <a:spcPts val="200"/>
                        </a:spcBef>
                      </a:pPr>
                      <a:r>
                        <a:rPr lang="de-AT" b="0" i="0" dirty="0" smtClean="0">
                          <a:solidFill>
                            <a:srgbClr val="000000"/>
                          </a:solidFill>
                          <a:effectLst/>
                          <a:latin typeface="Verdana" panose="020B0604030504040204" pitchFamily="34" charset="0"/>
                        </a:rPr>
                        <a:t>des </a:t>
                      </a:r>
                      <a:r>
                        <a:rPr lang="de-AT" b="0" i="0" dirty="0">
                          <a:solidFill>
                            <a:srgbClr val="000000"/>
                          </a:solidFill>
                          <a:effectLst/>
                          <a:latin typeface="Verdana" panose="020B0604030504040204" pitchFamily="34" charset="0"/>
                        </a:rPr>
                        <a:t>Vereins </a:t>
                      </a:r>
                      <a:r>
                        <a:rPr lang="de-AT" b="0" i="0" dirty="0" smtClean="0">
                          <a:solidFill>
                            <a:srgbClr val="000000"/>
                          </a:solidFill>
                          <a:effectLst/>
                          <a:latin typeface="Verdana" panose="020B0604030504040204" pitchFamily="34" charset="0"/>
                        </a:rPr>
                        <a:t>missachtet</a:t>
                      </a:r>
                      <a:r>
                        <a:rPr lang="de-AT" b="0" i="0" baseline="0" dirty="0" smtClean="0">
                          <a:solidFill>
                            <a:srgbClr val="000000"/>
                          </a:solidFill>
                          <a:effectLst/>
                          <a:latin typeface="Verdana" panose="020B0604030504040204" pitchFamily="34" charset="0"/>
                        </a:rPr>
                        <a:t> haben</a:t>
                      </a:r>
                      <a:endParaRPr lang="de-AT" b="0" i="0" dirty="0">
                        <a:solidFill>
                          <a:srgbClr val="000000"/>
                        </a:solidFill>
                        <a:effectLst/>
                        <a:latin typeface="Verdana" panose="020B0604030504040204" pitchFamily="34" charset="0"/>
                      </a:endParaRPr>
                    </a:p>
                  </a:txBody>
                  <a:tcPr>
                    <a:lnL>
                      <a:noFill/>
                    </a:lnL>
                    <a:lnR>
                      <a:noFill/>
                    </a:lnR>
                    <a:lnT>
                      <a:noFill/>
                    </a:lnT>
                    <a:lnB>
                      <a:noFill/>
                    </a:lnB>
                    <a:solidFill>
                      <a:srgbClr val="F9F9F9"/>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r>
              <a:tr h="711201">
                <a:tc gridSpan="2">
                  <a:txBody>
                    <a:bodyPr/>
                    <a:lstStyle/>
                    <a:p>
                      <a:pPr algn="r" fontAlgn="t">
                        <a:spcBef>
                          <a:spcPts val="200"/>
                        </a:spcBef>
                      </a:pPr>
                      <a:r>
                        <a:rPr lang="de-AT" b="0" i="0">
                          <a:solidFill>
                            <a:srgbClr val="000000"/>
                          </a:solidFill>
                          <a:effectLst/>
                          <a:latin typeface="Verdana" panose="020B0604030504040204" pitchFamily="34" charset="0"/>
                        </a:rPr>
                        <a:t>4.</a:t>
                      </a:r>
                    </a:p>
                  </a:txBody>
                  <a:tcPr>
                    <a:lnL>
                      <a:noFill/>
                    </a:lnL>
                    <a:lnR>
                      <a:noFill/>
                    </a:lnR>
                    <a:lnT>
                      <a:noFill/>
                    </a:lnT>
                    <a:lnB>
                      <a:noFill/>
                    </a:lnB>
                    <a:solidFill>
                      <a:srgbClr val="F9F9F9"/>
                    </a:solidFill>
                  </a:tcPr>
                </a:tc>
                <a:tc hMerge="1">
                  <a:txBody>
                    <a:bodyPr/>
                    <a:lstStyle/>
                    <a:p>
                      <a:endParaRPr lang="de-AT"/>
                    </a:p>
                  </a:txBody>
                  <a:tcPr/>
                </a:tc>
                <a:tc gridSpan="9">
                  <a:txBody>
                    <a:bodyPr/>
                    <a:lstStyle/>
                    <a:p>
                      <a:pPr algn="just" fontAlgn="t">
                        <a:spcBef>
                          <a:spcPts val="200"/>
                        </a:spcBef>
                      </a:pPr>
                      <a:r>
                        <a:rPr lang="de-AT" b="0" i="0" dirty="0">
                          <a:solidFill>
                            <a:srgbClr val="000000"/>
                          </a:solidFill>
                          <a:effectLst/>
                          <a:latin typeface="Verdana" panose="020B0604030504040204" pitchFamily="34" charset="0"/>
                        </a:rPr>
                        <a:t>die Eröffnung des Insolvenzverfahrens über das </a:t>
                      </a:r>
                      <a:r>
                        <a:rPr lang="de-AT" b="0" i="0" dirty="0" smtClean="0">
                          <a:solidFill>
                            <a:srgbClr val="000000"/>
                          </a:solidFill>
                          <a:effectLst/>
                          <a:latin typeface="Verdana" panose="020B0604030504040204" pitchFamily="34" charset="0"/>
                        </a:rPr>
                        <a:t>Vereinsvermögen</a:t>
                      </a:r>
                    </a:p>
                    <a:p>
                      <a:pPr algn="just" fontAlgn="t">
                        <a:spcBef>
                          <a:spcPts val="200"/>
                        </a:spcBef>
                      </a:pPr>
                      <a:r>
                        <a:rPr lang="de-AT" b="0" i="0" dirty="0" smtClean="0">
                          <a:solidFill>
                            <a:srgbClr val="000000"/>
                          </a:solidFill>
                          <a:effectLst/>
                          <a:latin typeface="Verdana" panose="020B0604030504040204" pitchFamily="34" charset="0"/>
                        </a:rPr>
                        <a:t>nicht </a:t>
                      </a:r>
                      <a:r>
                        <a:rPr lang="de-AT" b="0" i="0" dirty="0">
                          <a:solidFill>
                            <a:srgbClr val="000000"/>
                          </a:solidFill>
                          <a:effectLst/>
                          <a:latin typeface="Verdana" panose="020B0604030504040204" pitchFamily="34" charset="0"/>
                        </a:rPr>
                        <a:t>rechtzeitig </a:t>
                      </a:r>
                      <a:r>
                        <a:rPr lang="de-AT" b="0" i="0" dirty="0" smtClean="0">
                          <a:solidFill>
                            <a:srgbClr val="000000"/>
                          </a:solidFill>
                          <a:effectLst/>
                          <a:latin typeface="Verdana" panose="020B0604030504040204" pitchFamily="34" charset="0"/>
                        </a:rPr>
                        <a:t>beantragt</a:t>
                      </a:r>
                      <a:r>
                        <a:rPr lang="de-AT" b="0" i="0" baseline="0" dirty="0" smtClean="0">
                          <a:solidFill>
                            <a:srgbClr val="000000"/>
                          </a:solidFill>
                          <a:effectLst/>
                          <a:latin typeface="Verdana" panose="020B0604030504040204" pitchFamily="34" charset="0"/>
                        </a:rPr>
                        <a:t> wurde</a:t>
                      </a:r>
                      <a:endParaRPr lang="de-AT" b="0" i="0" dirty="0">
                        <a:solidFill>
                          <a:srgbClr val="000000"/>
                        </a:solidFill>
                        <a:effectLst/>
                        <a:latin typeface="Verdana" panose="020B0604030504040204" pitchFamily="34" charset="0"/>
                      </a:endParaRPr>
                    </a:p>
                  </a:txBody>
                  <a:tcPr>
                    <a:lnL>
                      <a:noFill/>
                    </a:lnL>
                    <a:lnR>
                      <a:noFill/>
                    </a:lnR>
                    <a:lnT>
                      <a:noFill/>
                    </a:lnT>
                    <a:lnB>
                      <a:noFill/>
                    </a:lnB>
                    <a:solidFill>
                      <a:srgbClr val="F9F9F9"/>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r>
              <a:tr h="711201">
                <a:tc gridSpan="2">
                  <a:txBody>
                    <a:bodyPr/>
                    <a:lstStyle/>
                    <a:p>
                      <a:pPr algn="r" fontAlgn="t">
                        <a:spcBef>
                          <a:spcPts val="200"/>
                        </a:spcBef>
                      </a:pPr>
                      <a:r>
                        <a:rPr lang="de-AT" b="0" i="0">
                          <a:solidFill>
                            <a:srgbClr val="000000"/>
                          </a:solidFill>
                          <a:effectLst/>
                          <a:latin typeface="Verdana" panose="020B0604030504040204" pitchFamily="34" charset="0"/>
                        </a:rPr>
                        <a:t>5.</a:t>
                      </a:r>
                    </a:p>
                  </a:txBody>
                  <a:tcPr>
                    <a:lnL>
                      <a:noFill/>
                    </a:lnL>
                    <a:lnR>
                      <a:noFill/>
                    </a:lnR>
                    <a:lnT>
                      <a:noFill/>
                    </a:lnT>
                    <a:lnB>
                      <a:noFill/>
                    </a:lnB>
                    <a:solidFill>
                      <a:srgbClr val="F9F9F9"/>
                    </a:solidFill>
                  </a:tcPr>
                </a:tc>
                <a:tc hMerge="1">
                  <a:txBody>
                    <a:bodyPr/>
                    <a:lstStyle/>
                    <a:p>
                      <a:endParaRPr lang="de-AT"/>
                    </a:p>
                  </a:txBody>
                  <a:tcPr/>
                </a:tc>
                <a:tc gridSpan="9">
                  <a:txBody>
                    <a:bodyPr/>
                    <a:lstStyle/>
                    <a:p>
                      <a:pPr algn="just" fontAlgn="t">
                        <a:spcBef>
                          <a:spcPts val="200"/>
                        </a:spcBef>
                      </a:pPr>
                      <a:r>
                        <a:rPr lang="de-AT" b="0" i="0" dirty="0">
                          <a:solidFill>
                            <a:srgbClr val="000000"/>
                          </a:solidFill>
                          <a:effectLst/>
                          <a:latin typeface="Verdana" panose="020B0604030504040204" pitchFamily="34" charset="0"/>
                        </a:rPr>
                        <a:t>im Fall der Auflösung des Vereins dessen Abwicklung behindert oder </a:t>
                      </a:r>
                      <a:endParaRPr lang="de-AT" b="0" i="0" dirty="0" smtClean="0">
                        <a:solidFill>
                          <a:srgbClr val="000000"/>
                        </a:solidFill>
                        <a:effectLst/>
                        <a:latin typeface="Verdana" panose="020B0604030504040204" pitchFamily="34" charset="0"/>
                      </a:endParaRPr>
                    </a:p>
                    <a:p>
                      <a:pPr algn="just" fontAlgn="t">
                        <a:spcBef>
                          <a:spcPts val="200"/>
                        </a:spcBef>
                      </a:pPr>
                      <a:r>
                        <a:rPr lang="de-AT" b="0" i="0" dirty="0" smtClean="0">
                          <a:solidFill>
                            <a:srgbClr val="000000"/>
                          </a:solidFill>
                          <a:effectLst/>
                          <a:latin typeface="Verdana" panose="020B0604030504040204" pitchFamily="34" charset="0"/>
                        </a:rPr>
                        <a:t>vereitelt </a:t>
                      </a:r>
                      <a:r>
                        <a:rPr lang="de-AT" b="0" i="0" dirty="0">
                          <a:solidFill>
                            <a:srgbClr val="000000"/>
                          </a:solidFill>
                          <a:effectLst/>
                          <a:latin typeface="Verdana" panose="020B0604030504040204" pitchFamily="34" charset="0"/>
                        </a:rPr>
                        <a:t>oder</a:t>
                      </a:r>
                    </a:p>
                  </a:txBody>
                  <a:tcPr>
                    <a:lnL>
                      <a:noFill/>
                    </a:lnL>
                    <a:lnR>
                      <a:noFill/>
                    </a:lnR>
                    <a:lnT>
                      <a:noFill/>
                    </a:lnT>
                    <a:lnB>
                      <a:noFill/>
                    </a:lnB>
                    <a:solidFill>
                      <a:srgbClr val="F9F9F9"/>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r>
              <a:tr h="711201">
                <a:tc gridSpan="2">
                  <a:txBody>
                    <a:bodyPr/>
                    <a:lstStyle/>
                    <a:p>
                      <a:pPr algn="r" fontAlgn="t">
                        <a:spcBef>
                          <a:spcPts val="200"/>
                        </a:spcBef>
                      </a:pPr>
                      <a:r>
                        <a:rPr lang="de-AT" b="0" i="0">
                          <a:solidFill>
                            <a:srgbClr val="000000"/>
                          </a:solidFill>
                          <a:effectLst/>
                          <a:latin typeface="Verdana" panose="020B0604030504040204" pitchFamily="34" charset="0"/>
                        </a:rPr>
                        <a:t>6.</a:t>
                      </a:r>
                    </a:p>
                  </a:txBody>
                  <a:tcPr>
                    <a:lnL>
                      <a:noFill/>
                    </a:lnL>
                    <a:lnR>
                      <a:noFill/>
                    </a:lnR>
                    <a:lnT>
                      <a:noFill/>
                    </a:lnT>
                    <a:lnB>
                      <a:noFill/>
                    </a:lnB>
                    <a:solidFill>
                      <a:srgbClr val="F9F9F9"/>
                    </a:solidFill>
                  </a:tcPr>
                </a:tc>
                <a:tc hMerge="1">
                  <a:txBody>
                    <a:bodyPr/>
                    <a:lstStyle/>
                    <a:p>
                      <a:endParaRPr lang="de-AT"/>
                    </a:p>
                  </a:txBody>
                  <a:tcPr/>
                </a:tc>
                <a:tc gridSpan="9">
                  <a:txBody>
                    <a:bodyPr/>
                    <a:lstStyle/>
                    <a:p>
                      <a:pPr algn="just" fontAlgn="t">
                        <a:spcBef>
                          <a:spcPts val="200"/>
                        </a:spcBef>
                      </a:pPr>
                      <a:r>
                        <a:rPr lang="de-AT" b="0" i="0" dirty="0" smtClean="0">
                          <a:solidFill>
                            <a:srgbClr val="000000"/>
                          </a:solidFill>
                          <a:effectLst/>
                          <a:latin typeface="Verdana" panose="020B0604030504040204" pitchFamily="34" charset="0"/>
                        </a:rPr>
                        <a:t>ein Verhalten</a:t>
                      </a:r>
                      <a:r>
                        <a:rPr lang="de-AT" b="0" i="0" dirty="0">
                          <a:solidFill>
                            <a:srgbClr val="000000"/>
                          </a:solidFill>
                          <a:effectLst/>
                          <a:latin typeface="Verdana" panose="020B0604030504040204" pitchFamily="34" charset="0"/>
                        </a:rPr>
                        <a:t>, das Schadenersatzpflichten des </a:t>
                      </a:r>
                      <a:r>
                        <a:rPr lang="de-AT" b="0" i="0" dirty="0" smtClean="0">
                          <a:solidFill>
                            <a:srgbClr val="000000"/>
                          </a:solidFill>
                          <a:effectLst/>
                          <a:latin typeface="Verdana" panose="020B0604030504040204" pitchFamily="34" charset="0"/>
                        </a:rPr>
                        <a:t>Vereins gegenüber </a:t>
                      </a:r>
                    </a:p>
                    <a:p>
                      <a:pPr algn="just" fontAlgn="t">
                        <a:spcBef>
                          <a:spcPts val="200"/>
                        </a:spcBef>
                      </a:pPr>
                      <a:r>
                        <a:rPr lang="de-AT" b="0" i="0" dirty="0" smtClean="0">
                          <a:solidFill>
                            <a:srgbClr val="000000"/>
                          </a:solidFill>
                          <a:effectLst/>
                          <a:latin typeface="Verdana" panose="020B0604030504040204" pitchFamily="34" charset="0"/>
                        </a:rPr>
                        <a:t>Vereinsmitgliedern </a:t>
                      </a:r>
                      <a:r>
                        <a:rPr lang="de-AT" b="0" i="0" dirty="0">
                          <a:solidFill>
                            <a:srgbClr val="000000"/>
                          </a:solidFill>
                          <a:effectLst/>
                          <a:latin typeface="Verdana" panose="020B0604030504040204" pitchFamily="34" charset="0"/>
                        </a:rPr>
                        <a:t>oder Dritten ausgelöst hat, </a:t>
                      </a:r>
                      <a:r>
                        <a:rPr lang="de-AT" b="0" i="0" dirty="0" smtClean="0">
                          <a:solidFill>
                            <a:srgbClr val="000000"/>
                          </a:solidFill>
                          <a:effectLst/>
                          <a:latin typeface="Verdana" panose="020B0604030504040204" pitchFamily="34" charset="0"/>
                        </a:rPr>
                        <a:t>gesetzt</a:t>
                      </a:r>
                      <a:r>
                        <a:rPr lang="de-AT" b="0" i="0" baseline="0" dirty="0" smtClean="0">
                          <a:solidFill>
                            <a:srgbClr val="000000"/>
                          </a:solidFill>
                          <a:effectLst/>
                          <a:latin typeface="Verdana" panose="020B0604030504040204" pitchFamily="34" charset="0"/>
                        </a:rPr>
                        <a:t> wurde.</a:t>
                      </a:r>
                      <a:endParaRPr lang="de-AT" b="0" i="0" dirty="0">
                        <a:solidFill>
                          <a:srgbClr val="000000"/>
                        </a:solidFill>
                        <a:effectLst/>
                        <a:latin typeface="Verdana" panose="020B0604030504040204" pitchFamily="34" charset="0"/>
                      </a:endParaRPr>
                    </a:p>
                  </a:txBody>
                  <a:tcPr>
                    <a:lnL>
                      <a:noFill/>
                    </a:lnL>
                    <a:lnR>
                      <a:noFill/>
                    </a:lnR>
                    <a:lnT>
                      <a:noFill/>
                    </a:lnT>
                    <a:lnB>
                      <a:noFill/>
                    </a:lnB>
                    <a:solidFill>
                      <a:srgbClr val="F9F9F9"/>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r>
              <a:tr h="406401">
                <a:tc gridSpan="11">
                  <a:txBody>
                    <a:bodyPr/>
                    <a:lstStyle/>
                    <a:p>
                      <a:pPr algn="just"/>
                      <a:endParaRPr lang="de-AT" b="0" i="0" dirty="0">
                        <a:solidFill>
                          <a:srgbClr val="000000"/>
                        </a:solidFill>
                        <a:effectLst/>
                        <a:latin typeface="Verdana" panose="020B0604030504040204" pitchFamily="34" charset="0"/>
                      </a:endParaRPr>
                    </a:p>
                  </a:txBody>
                  <a:tcPr anchor="ctr">
                    <a:lnL>
                      <a:noFill/>
                    </a:lnL>
                    <a:lnR>
                      <a:noFill/>
                    </a:lnR>
                    <a:lnT>
                      <a:noFill/>
                    </a:lnT>
                    <a:lnB>
                      <a:noFill/>
                    </a:lnB>
                    <a:solidFill>
                      <a:srgbClr val="F9F9F9"/>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r>
            </a:tbl>
          </a:graphicData>
        </a:graphic>
      </p:graphicFrame>
    </p:spTree>
    <p:extLst>
      <p:ext uri="{BB962C8B-B14F-4D97-AF65-F5344CB8AC3E}">
        <p14:creationId xmlns:p14="http://schemas.microsoft.com/office/powerpoint/2010/main" val="3029844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1006475"/>
          </a:xfrm>
        </p:spPr>
        <p:txBody>
          <a:bodyPr/>
          <a:lstStyle/>
          <a:p>
            <a:r>
              <a:rPr lang="de-AT" b="1" dirty="0" smtClean="0"/>
              <a:t>Haftung</a:t>
            </a:r>
            <a:endParaRPr lang="de-AT" b="1" dirty="0"/>
          </a:p>
        </p:txBody>
      </p:sp>
      <p:sp>
        <p:nvSpPr>
          <p:cNvPr id="3" name="Inhaltsplatzhalter 2"/>
          <p:cNvSpPr>
            <a:spLocks noGrp="1"/>
          </p:cNvSpPr>
          <p:nvPr>
            <p:ph idx="1"/>
          </p:nvPr>
        </p:nvSpPr>
        <p:spPr>
          <a:xfrm>
            <a:off x="381000" y="1690687"/>
            <a:ext cx="10654862" cy="4883533"/>
          </a:xfrm>
        </p:spPr>
        <p:txBody>
          <a:bodyPr>
            <a:normAutofit fontScale="40000" lnSpcReduction="20000"/>
          </a:bodyPr>
          <a:lstStyle/>
          <a:p>
            <a:pPr marL="0" lvl="0" indent="252413" algn="just" eaLnBrk="0" fontAlgn="base" hangingPunct="0">
              <a:lnSpc>
                <a:spcPct val="120000"/>
              </a:lnSpc>
              <a:spcBef>
                <a:spcPct val="0"/>
              </a:spcBef>
              <a:spcAft>
                <a:spcPct val="0"/>
              </a:spcAft>
              <a:buNone/>
            </a:pPr>
            <a:r>
              <a:rPr kumimoji="0" lang="de-DE" altLang="de-DE" sz="3400" b="1" i="0" u="none" strike="noStrike" cap="none" normalizeH="0" baseline="0" dirty="0" smtClean="0">
                <a:ln>
                  <a:noFill/>
                </a:ln>
                <a:solidFill>
                  <a:srgbClr val="000000"/>
                </a:solidFill>
                <a:effectLst/>
              </a:rPr>
              <a:t>§ 24.</a:t>
            </a:r>
            <a:r>
              <a:rPr kumimoji="0" lang="de-DE" altLang="de-DE" sz="3400" b="0" i="0" u="none" strike="noStrike" cap="none" normalizeH="0" baseline="0" dirty="0" smtClean="0">
                <a:ln>
                  <a:noFill/>
                </a:ln>
                <a:solidFill>
                  <a:srgbClr val="000000"/>
                </a:solidFill>
                <a:effectLst/>
              </a:rPr>
              <a:t> (1) Verletzt ein Mitglied eines Vereinsorgans unter Missachtung der Sorgfalt eines ordentlichen und gewissenhaften </a:t>
            </a:r>
            <a:r>
              <a:rPr kumimoji="0" lang="de-DE" altLang="de-DE" sz="3400" b="0" i="0" u="none" strike="noStrike" cap="none" normalizeH="0" baseline="0" dirty="0" err="1" smtClean="0">
                <a:ln>
                  <a:noFill/>
                </a:ln>
                <a:solidFill>
                  <a:srgbClr val="000000"/>
                </a:solidFill>
                <a:effectLst/>
              </a:rPr>
              <a:t>Organwalters</a:t>
            </a:r>
            <a:r>
              <a:rPr kumimoji="0" lang="de-DE" altLang="de-DE" sz="3400" b="0" i="0" u="none" strike="noStrike" cap="none" normalizeH="0" baseline="0" dirty="0" smtClean="0">
                <a:ln>
                  <a:noFill/>
                </a:ln>
                <a:solidFill>
                  <a:srgbClr val="000000"/>
                </a:solidFill>
                <a:effectLst/>
              </a:rPr>
              <a:t> seine gesetzlichen oder statutarischen Pflichten oder rechtmäßige Beschlüsse eines zuständigen Vereinsorgans, so haftet es dem Verein für den daraus entstandenen Schaden nach den §§ 1293 ff ABGB; dies gilt sinngemäß auch für Rechnungsprüfer. Ist der </a:t>
            </a:r>
            <a:r>
              <a:rPr kumimoji="0" lang="de-DE" altLang="de-DE" sz="3400" b="0" i="0" u="none" strike="noStrike" cap="none" normalizeH="0" baseline="0" dirty="0" err="1" smtClean="0">
                <a:ln>
                  <a:noFill/>
                </a:ln>
                <a:solidFill>
                  <a:srgbClr val="000000"/>
                </a:solidFill>
                <a:effectLst/>
              </a:rPr>
              <a:t>Organwalter</a:t>
            </a:r>
            <a:r>
              <a:rPr kumimoji="0" lang="de-DE" altLang="de-DE" sz="3400" b="0" i="0" u="none" strike="noStrike" cap="none" normalizeH="0" baseline="0" dirty="0" smtClean="0">
                <a:ln>
                  <a:noFill/>
                </a:ln>
                <a:solidFill>
                  <a:srgbClr val="000000"/>
                </a:solidFill>
                <a:effectLst/>
              </a:rPr>
              <a:t> oder der Rechnungsprüfer unentgeltlich tätig, so haftet er nur bei Vorsatz oder grober Fahrlässigkeit, wenn nicht anderes vereinbart oder in den Statuten festgelegt ist. Vereinsmitglieder sind in ihrer Eigenschaft als Teilnehmer der Mitgliederversammlung keine </a:t>
            </a:r>
            <a:r>
              <a:rPr kumimoji="0" lang="de-DE" altLang="de-DE" sz="3400" b="0" i="0" u="none" strike="noStrike" cap="none" normalizeH="0" baseline="0" dirty="0" err="1" smtClean="0">
                <a:ln>
                  <a:noFill/>
                </a:ln>
                <a:solidFill>
                  <a:srgbClr val="000000"/>
                </a:solidFill>
                <a:effectLst/>
              </a:rPr>
              <a:t>Organwalter</a:t>
            </a:r>
            <a:r>
              <a:rPr kumimoji="0" lang="de-DE" altLang="de-DE" sz="3400" b="0" i="0" u="none" strike="noStrike" cap="none" normalizeH="0" baseline="0" dirty="0" smtClean="0">
                <a:ln>
                  <a:noFill/>
                </a:ln>
                <a:solidFill>
                  <a:srgbClr val="000000"/>
                </a:solidFill>
                <a:effectLst/>
              </a:rPr>
              <a:t>.</a:t>
            </a:r>
            <a:endParaRPr kumimoji="0" lang="de-DE" altLang="de-DE" sz="3400" b="0" i="0" u="none" strike="noStrike" cap="none" normalizeH="0" baseline="0" dirty="0" smtClean="0">
              <a:ln>
                <a:noFill/>
              </a:ln>
              <a:solidFill>
                <a:schemeClr val="tx1"/>
              </a:solidFill>
              <a:effectLst/>
            </a:endParaRPr>
          </a:p>
          <a:p>
            <a:pPr marL="0" lvl="0" indent="252413" algn="just" eaLnBrk="0" fontAlgn="base" hangingPunct="0">
              <a:lnSpc>
                <a:spcPct val="120000"/>
              </a:lnSpc>
              <a:spcBef>
                <a:spcPct val="0"/>
              </a:spcBef>
              <a:spcAft>
                <a:spcPct val="0"/>
              </a:spcAft>
              <a:buNone/>
            </a:pPr>
            <a:r>
              <a:rPr kumimoji="0" lang="de-DE" altLang="de-DE" sz="3400" b="0" i="0" u="none" strike="noStrike" cap="none" normalizeH="0" baseline="0" dirty="0" smtClean="0">
                <a:ln>
                  <a:noFill/>
                </a:ln>
                <a:solidFill>
                  <a:srgbClr val="000000"/>
                </a:solidFill>
                <a:effectLst/>
              </a:rPr>
              <a:t> (3) Die Ersatzpflicht tritt nicht ein, wenn die Handlung auf einem seinem Inhalt nach gesetzmäßigen und ordnungsgemäß zustande gekommenen Beschluss eines zur Entscheidung statutengemäß zuständigen Vereinsorgans beruht. Die Ersatzpflicht entfällt jedoch nicht, wenn der </a:t>
            </a:r>
            <a:r>
              <a:rPr kumimoji="0" lang="de-DE" altLang="de-DE" sz="3400" b="0" i="0" u="none" strike="noStrike" cap="none" normalizeH="0" baseline="0" dirty="0" err="1" smtClean="0">
                <a:ln>
                  <a:noFill/>
                </a:ln>
                <a:solidFill>
                  <a:srgbClr val="000000"/>
                </a:solidFill>
                <a:effectLst/>
              </a:rPr>
              <a:t>Organwalter</a:t>
            </a:r>
            <a:r>
              <a:rPr kumimoji="0" lang="de-DE" altLang="de-DE" sz="3400" b="0" i="0" u="none" strike="noStrike" cap="none" normalizeH="0" baseline="0" dirty="0" smtClean="0">
                <a:ln>
                  <a:noFill/>
                </a:ln>
                <a:solidFill>
                  <a:srgbClr val="000000"/>
                </a:solidFill>
                <a:effectLst/>
              </a:rPr>
              <a:t> dieses Vereinsorgan irregeführt hat.</a:t>
            </a:r>
            <a:endParaRPr kumimoji="0" lang="de-DE" altLang="de-DE" sz="3400" b="0" i="0" u="none" strike="noStrike" cap="none" normalizeH="0" baseline="0" dirty="0" smtClean="0">
              <a:ln>
                <a:noFill/>
              </a:ln>
              <a:solidFill>
                <a:schemeClr val="tx1"/>
              </a:solidFill>
              <a:effectLst/>
            </a:endParaRPr>
          </a:p>
          <a:p>
            <a:pPr marL="0" lvl="0" indent="252413" algn="just" eaLnBrk="0" fontAlgn="base" hangingPunct="0">
              <a:lnSpc>
                <a:spcPct val="120000"/>
              </a:lnSpc>
              <a:spcBef>
                <a:spcPct val="0"/>
              </a:spcBef>
              <a:spcAft>
                <a:spcPct val="0"/>
              </a:spcAft>
              <a:buNone/>
            </a:pPr>
            <a:r>
              <a:rPr kumimoji="0" lang="de-DE" altLang="de-DE" sz="3400" b="0" i="0" u="none" strike="noStrike" cap="none" normalizeH="0" baseline="0" dirty="0" smtClean="0">
                <a:ln>
                  <a:noFill/>
                </a:ln>
                <a:solidFill>
                  <a:srgbClr val="000000"/>
                </a:solidFill>
                <a:effectLst/>
              </a:rPr>
              <a:t>(5) Ist ein unentgeltlich tätiger </a:t>
            </a:r>
            <a:r>
              <a:rPr kumimoji="0" lang="de-DE" altLang="de-DE" sz="3400" b="0" i="0" u="none" strike="noStrike" cap="none" normalizeH="0" baseline="0" dirty="0" err="1" smtClean="0">
                <a:ln>
                  <a:noFill/>
                </a:ln>
                <a:solidFill>
                  <a:srgbClr val="000000"/>
                </a:solidFill>
                <a:effectLst/>
              </a:rPr>
              <a:t>Organwalter</a:t>
            </a:r>
            <a:r>
              <a:rPr kumimoji="0" lang="de-DE" altLang="de-DE" sz="3400" b="0" i="0" u="none" strike="noStrike" cap="none" normalizeH="0" baseline="0" dirty="0" smtClean="0">
                <a:ln>
                  <a:noFill/>
                </a:ln>
                <a:solidFill>
                  <a:srgbClr val="000000"/>
                </a:solidFill>
                <a:effectLst/>
              </a:rPr>
              <a:t> oder Rechnungsprüfer einem Dritten zum Ersatz eines in Wahrnehmung seiner Pflichten verursachten Schadens verpflichtet, so kann er vom Verein die Befreiung von der Verbindlichkeit verlangen. Das gilt nicht, wenn er den Schaden vorsätzlich oder grob fahrlässig verursacht hat oder wenn anderes vereinbart oder in den Statuten festgelegt ist.</a:t>
            </a:r>
            <a:endParaRPr kumimoji="0" lang="de-DE" altLang="de-DE" sz="3400" b="0" i="0" u="none" strike="noStrike" cap="none" normalizeH="0" baseline="0" dirty="0" smtClean="0">
              <a:ln>
                <a:noFill/>
              </a:ln>
              <a:solidFill>
                <a:schemeClr val="tx1"/>
              </a:solidFill>
              <a:effectLst/>
            </a:endParaRPr>
          </a:p>
          <a:p>
            <a:pPr marL="0" lvl="0" indent="252413" algn="just" eaLnBrk="0" fontAlgn="base" hangingPunct="0">
              <a:lnSpc>
                <a:spcPct val="120000"/>
              </a:lnSpc>
              <a:spcBef>
                <a:spcPct val="0"/>
              </a:spcBef>
              <a:spcAft>
                <a:spcPct val="0"/>
              </a:spcAft>
              <a:buNone/>
            </a:pPr>
            <a:r>
              <a:rPr kumimoji="0" lang="de-DE" altLang="de-DE" sz="3400" b="0" i="0" u="none" strike="noStrike" cap="none" normalizeH="0" baseline="0" dirty="0" smtClean="0">
                <a:ln>
                  <a:noFill/>
                </a:ln>
                <a:solidFill>
                  <a:srgbClr val="000000"/>
                </a:solidFill>
                <a:effectLst/>
              </a:rPr>
              <a:t>(6) Unterlässt es der </a:t>
            </a:r>
            <a:r>
              <a:rPr kumimoji="0" lang="de-DE" altLang="de-DE" sz="3400" b="0" i="0" u="none" strike="noStrike" cap="none" normalizeH="0" baseline="0" dirty="0" err="1" smtClean="0">
                <a:ln>
                  <a:noFill/>
                </a:ln>
                <a:solidFill>
                  <a:srgbClr val="000000"/>
                </a:solidFill>
                <a:effectLst/>
              </a:rPr>
              <a:t>Organwalter</a:t>
            </a:r>
            <a:r>
              <a:rPr kumimoji="0" lang="de-DE" altLang="de-DE" sz="3400" b="0" i="0" u="none" strike="noStrike" cap="none" normalizeH="0" baseline="0" dirty="0" smtClean="0">
                <a:ln>
                  <a:noFill/>
                </a:ln>
                <a:solidFill>
                  <a:srgbClr val="000000"/>
                </a:solidFill>
                <a:effectLst/>
              </a:rPr>
              <a:t> oder Rechnungsprüfer, dem Verein den Streit zu verkünden, so verliert er zwar nicht das Recht auf die Befreiung von der Verbindlichkeit gegen den Verein, doch kann ihm der Verein alle gegen den Dritten unausgeführt gebliebenen Einwendungen entgegensetzen und sich dadurch insoweit von seiner Verpflichtung befreien, als erkannt wird, dass diese Einwendungen eine andere Entscheidung gegen den Dritten veranlasst hätten, wenn von ihnen gehörig Gebrauch gemacht worden wäre.</a:t>
            </a:r>
            <a:endParaRPr kumimoji="0" lang="de-DE" altLang="de-DE" sz="3400" b="0" i="0" u="none" strike="noStrike" cap="none" normalizeH="0" baseline="0" dirty="0" smtClean="0">
              <a:ln>
                <a:noFill/>
              </a:ln>
              <a:solidFill>
                <a:schemeClr val="tx1"/>
              </a:solidFill>
              <a:effectLst/>
            </a:endParaRPr>
          </a:p>
          <a:p>
            <a:pPr marL="0" lvl="0" indent="252413" algn="just" eaLnBrk="0" fontAlgn="base" hangingPunct="0">
              <a:lnSpc>
                <a:spcPct val="120000"/>
              </a:lnSpc>
              <a:spcBef>
                <a:spcPct val="0"/>
              </a:spcBef>
              <a:spcAft>
                <a:spcPct val="0"/>
              </a:spcAft>
              <a:buNone/>
            </a:pPr>
            <a:r>
              <a:rPr kumimoji="0" lang="de-DE" altLang="de-DE" sz="3400" b="0" i="0" u="none" strike="noStrike" cap="none" normalizeH="0" baseline="0" dirty="0" smtClean="0">
                <a:ln>
                  <a:noFill/>
                </a:ln>
                <a:solidFill>
                  <a:srgbClr val="000000"/>
                </a:solidFill>
                <a:effectLst/>
              </a:rPr>
              <a:t>(7) Eine von einem Verein abgeschlossene Haftpflichtversicherung hat auch den in Abs. 5 genannten Anspruch eines </a:t>
            </a:r>
            <a:r>
              <a:rPr kumimoji="0" lang="de-DE" altLang="de-DE" sz="3400" b="0" i="0" u="none" strike="noStrike" cap="none" normalizeH="0" baseline="0" dirty="0" err="1" smtClean="0">
                <a:ln>
                  <a:noFill/>
                </a:ln>
                <a:solidFill>
                  <a:srgbClr val="000000"/>
                </a:solidFill>
                <a:effectLst/>
              </a:rPr>
              <a:t>Organwalters</a:t>
            </a:r>
            <a:r>
              <a:rPr kumimoji="0" lang="de-DE" altLang="de-DE" sz="3400" b="0" i="0" u="none" strike="noStrike" cap="none" normalizeH="0" baseline="0" dirty="0" smtClean="0">
                <a:ln>
                  <a:noFill/>
                </a:ln>
                <a:solidFill>
                  <a:srgbClr val="000000"/>
                </a:solidFill>
                <a:effectLst/>
              </a:rPr>
              <a:t> oder Rechnungsprüfers gegen den Verein zu decken.</a:t>
            </a:r>
            <a:endParaRPr kumimoji="0" lang="de-DE" altLang="de-DE" sz="3400" b="0" i="0" u="none" strike="noStrike" cap="none" normalizeH="0" baseline="0" dirty="0" smtClean="0">
              <a:ln>
                <a:noFill/>
              </a:ln>
              <a:solidFill>
                <a:schemeClr val="tx1"/>
              </a:solidFill>
              <a:effectLst/>
            </a:endParaRPr>
          </a:p>
          <a:p>
            <a:endParaRPr lang="de-AT" sz="2900" dirty="0"/>
          </a:p>
        </p:txBody>
      </p:sp>
    </p:spTree>
    <p:extLst>
      <p:ext uri="{BB962C8B-B14F-4D97-AF65-F5344CB8AC3E}">
        <p14:creationId xmlns:p14="http://schemas.microsoft.com/office/powerpoint/2010/main" val="3849238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b="1" dirty="0" smtClean="0"/>
              <a:t>Mitarbeit der Vereinsmitglieder</a:t>
            </a:r>
            <a:endParaRPr lang="de-AT" b="1" dirty="0"/>
          </a:p>
        </p:txBody>
      </p:sp>
      <p:sp>
        <p:nvSpPr>
          <p:cNvPr id="3" name="Inhaltsplatzhalter 2"/>
          <p:cNvSpPr>
            <a:spLocks noGrp="1"/>
          </p:cNvSpPr>
          <p:nvPr>
            <p:ph idx="1"/>
          </p:nvPr>
        </p:nvSpPr>
        <p:spPr>
          <a:xfrm>
            <a:off x="838200" y="2578099"/>
            <a:ext cx="10515600" cy="3598863"/>
          </a:xfrm>
        </p:spPr>
        <p:txBody>
          <a:bodyPr/>
          <a:lstStyle/>
          <a:p>
            <a:r>
              <a:rPr lang="de-AT" dirty="0"/>
              <a:t>e</a:t>
            </a:r>
            <a:r>
              <a:rPr lang="de-AT" dirty="0" smtClean="0"/>
              <a:t>hrenamtlich</a:t>
            </a:r>
          </a:p>
          <a:p>
            <a:r>
              <a:rPr lang="de-AT" dirty="0" smtClean="0"/>
              <a:t>Aufwandsentschädigung (bis zur Geringfügigkeitsgrenze)</a:t>
            </a:r>
          </a:p>
          <a:p>
            <a:r>
              <a:rPr lang="de-AT" dirty="0" smtClean="0"/>
              <a:t>Dienstvertrag</a:t>
            </a:r>
          </a:p>
          <a:p>
            <a:r>
              <a:rPr lang="de-AT" dirty="0" smtClean="0"/>
              <a:t>Werkvertrag</a:t>
            </a:r>
            <a:endParaRPr lang="de-AT" dirty="0"/>
          </a:p>
        </p:txBody>
      </p:sp>
    </p:spTree>
    <p:extLst>
      <p:ext uri="{BB962C8B-B14F-4D97-AF65-F5344CB8AC3E}">
        <p14:creationId xmlns:p14="http://schemas.microsoft.com/office/powerpoint/2010/main" val="24811693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1347</Words>
  <Application>Microsoft Office PowerPoint</Application>
  <PresentationFormat>Breitbild</PresentationFormat>
  <Paragraphs>301</Paragraphs>
  <Slides>48</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48</vt:i4>
      </vt:variant>
    </vt:vector>
  </HeadingPairs>
  <TitlesOfParts>
    <vt:vector size="54" baseType="lpstr">
      <vt:lpstr>Arial Unicode MS</vt:lpstr>
      <vt:lpstr>Arial</vt:lpstr>
      <vt:lpstr>Calibri</vt:lpstr>
      <vt:lpstr>inherit</vt:lpstr>
      <vt:lpstr>Verdana</vt:lpstr>
      <vt:lpstr>Office Theme</vt:lpstr>
      <vt:lpstr>Vereinsakademie  26.11.2018</vt:lpstr>
      <vt:lpstr>Was ist ein Verein?</vt:lpstr>
      <vt:lpstr>Rechtspersönlichkeit</vt:lpstr>
      <vt:lpstr>Errichtung und Entstehung</vt:lpstr>
      <vt:lpstr>Organe</vt:lpstr>
      <vt:lpstr>Zwingender Inhalt der Statuten</vt:lpstr>
      <vt:lpstr>Organwalter und Rechnungsprüfer haften, wenn….</vt:lpstr>
      <vt:lpstr>Haftung</vt:lpstr>
      <vt:lpstr>Mitarbeit der Vereinsmitglieder</vt:lpstr>
      <vt:lpstr>Gemeinnützigkeit</vt:lpstr>
      <vt:lpstr>Änderungen bei Leitungsorganen bzw Statuten</vt:lpstr>
      <vt:lpstr>Veranstaltungsrecht  </vt:lpstr>
      <vt:lpstr>Was ist Veranstaltungsrecht?</vt:lpstr>
      <vt:lpstr>Arten 1</vt:lpstr>
      <vt:lpstr>Arten 2</vt:lpstr>
      <vt:lpstr>Arten 3</vt:lpstr>
      <vt:lpstr>Arten 4</vt:lpstr>
      <vt:lpstr>Arten 5</vt:lpstr>
      <vt:lpstr>Pflichten des Veranstalters</vt:lpstr>
      <vt:lpstr>Wann ist anzumelden?</vt:lpstr>
      <vt:lpstr>Vorbringen</vt:lpstr>
      <vt:lpstr>behördliche Auflagen möglich!</vt:lpstr>
      <vt:lpstr>Sanktionen</vt:lpstr>
      <vt:lpstr>Besonderes:</vt:lpstr>
      <vt:lpstr>Verantwortung und Haftung</vt:lpstr>
      <vt:lpstr>Sicherheit bei Veranstaltungen</vt:lpstr>
      <vt:lpstr>Unterlagen für Genehmigung</vt:lpstr>
      <vt:lpstr>Risiko? Großevents vs. kleine Veranstaltungen</vt:lpstr>
      <vt:lpstr>Personenströme</vt:lpstr>
      <vt:lpstr>Sanitäter</vt:lpstr>
      <vt:lpstr>Veranstaltungsstätte</vt:lpstr>
      <vt:lpstr>Haus- oder Platzordnung: </vt:lpstr>
      <vt:lpstr>Urheberrecht</vt:lpstr>
      <vt:lpstr>Schutz der wirtschaftlichen und geistigen Interessen</vt:lpstr>
      <vt:lpstr>Lizenzbaukasten</vt:lpstr>
      <vt:lpstr> Ansprüche nach UrhG zivilrechtlich</vt:lpstr>
      <vt:lpstr> Ansprüche nach UrhG strafrechtlich</vt:lpstr>
      <vt:lpstr>Bildnisschutz</vt:lpstr>
      <vt:lpstr>Berechtigte Interessen</vt:lpstr>
      <vt:lpstr>Datenschutz</vt:lpstr>
      <vt:lpstr>Datenschutz bis zur DSGVO (Mai 2018)</vt:lpstr>
      <vt:lpstr>DSGVO</vt:lpstr>
      <vt:lpstr>Betroffenenrechte</vt:lpstr>
      <vt:lpstr>Webauftritt</vt:lpstr>
      <vt:lpstr>Checklist 1</vt:lpstr>
      <vt:lpstr>Checklist 2 </vt:lpstr>
      <vt:lpstr>Checklist 3</vt:lpstr>
      <vt:lpstr>Checklist 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Anonym</dc:creator>
  <cp:lastModifiedBy>Judith Mantler Basis.Kultur.Wien</cp:lastModifiedBy>
  <cp:revision>14</cp:revision>
  <cp:lastPrinted>2018-11-26T14:25:58Z</cp:lastPrinted>
  <dcterms:created xsi:type="dcterms:W3CDTF">2018-11-26T12:05:58Z</dcterms:created>
  <dcterms:modified xsi:type="dcterms:W3CDTF">2018-11-26T14:29:41Z</dcterms:modified>
</cp:coreProperties>
</file>