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66"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161534-3007-416D-9D82-79D4B37330A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9826953-F38C-47C0-83B3-C580FC14D7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3CAF9C6-678B-4332-A98E-0F90842B3037}"/>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EC144E3D-1C2C-4663-95E9-CBC5EA76FB6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5911B82-9E71-479D-9995-A03D71BAA06C}"/>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267647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687ECF-35F7-45E0-A3FF-750F089618C9}"/>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98A86BB-D69D-4223-A7AF-AB3DFB30EBA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A6A24FC-4E4E-4B2F-A8B6-3FC6219F0AA8}"/>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5187E974-7EDA-4084-8394-49E1640AD9D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107038E-3298-45A7-9625-61D302145767}"/>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1633635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399A764-02B4-4AF9-9105-EC28A10B1B1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2725034-EA0A-46F2-ADE4-534FC685DF14}"/>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259F2F6-FA27-4BD3-85A4-8C9942DDFE3F}"/>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14F9D5A2-0FA9-4528-9F05-BF1B0327B49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6226D58-F073-43CB-9A19-8BD55D9D0C5B}"/>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1912992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6F95DB-3EB6-4B73-B742-1410CD62DA8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79F5C27-CBE9-4675-9D64-C34E385295C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9A17F7A-16CD-451F-B9B7-FBE911EBEC48}"/>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DD569280-BF4B-4A98-ACD0-B4786B515ED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883789-4F0C-4BD0-BB76-47EFFCA58DF5}"/>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139610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3D36BD-9E88-4720-8A34-E9932F29150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F4B6552-7338-4CC7-BEE2-EAD90B7FC1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E587ABD-1604-4CCA-A608-EEB61ED228D9}"/>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4C0C8366-9212-4FFC-B5C2-38E18AE94BB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DF11075-3EC6-48AF-9690-95B3DE8443EA}"/>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286544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3EB933-37CD-4DEE-8B12-2164A0C5CCB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B085520-D487-4B7C-A8E3-F589EE994F1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63C137E-DEF1-474A-9EFE-3CF9FB79F43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C4F4DFD8-640B-4B3B-AD3E-4E4CD4C36B9E}"/>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6" name="Fußzeilenplatzhalter 5">
            <a:extLst>
              <a:ext uri="{FF2B5EF4-FFF2-40B4-BE49-F238E27FC236}">
                <a16:creationId xmlns:a16="http://schemas.microsoft.com/office/drawing/2014/main" id="{87809263-BAAC-4D8D-90C6-49FB48A8142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FBF7E38-B4A5-4FCC-B812-F8B882BA0E8A}"/>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3524732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620372-DF15-4FD6-B9E4-53B0B9821F0D}"/>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01796F-A893-4549-9F0A-FCCBDECCED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B4D96B6-AC08-42C0-B863-A3A32E25EC2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2949AA2-F727-4FDC-AFE1-15296B91A9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9ACB9DB-EFB0-4601-9044-937585DC8448}"/>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0EB8BCD-C623-430D-AC31-05A467F52FE6}"/>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8" name="Fußzeilenplatzhalter 7">
            <a:extLst>
              <a:ext uri="{FF2B5EF4-FFF2-40B4-BE49-F238E27FC236}">
                <a16:creationId xmlns:a16="http://schemas.microsoft.com/office/drawing/2014/main" id="{48AF6D78-575A-4D19-B48F-590B793F932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C6A87FDC-A36E-4865-A252-988B68EAD016}"/>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710532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6F4EEC-D334-4162-AE20-CA541265FE1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2B5E64A-C20E-4CC5-89CE-19A39A5BF309}"/>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4" name="Fußzeilenplatzhalter 3">
            <a:extLst>
              <a:ext uri="{FF2B5EF4-FFF2-40B4-BE49-F238E27FC236}">
                <a16:creationId xmlns:a16="http://schemas.microsoft.com/office/drawing/2014/main" id="{63C648F5-40D7-48A3-8511-9BB271DE716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AF7C2BE-E8C2-414D-9193-96C199D81B74}"/>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353626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8C13404-5AE5-49BD-9DF8-E9F9FA93FF74}"/>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3" name="Fußzeilenplatzhalter 2">
            <a:extLst>
              <a:ext uri="{FF2B5EF4-FFF2-40B4-BE49-F238E27FC236}">
                <a16:creationId xmlns:a16="http://schemas.microsoft.com/office/drawing/2014/main" id="{B4A581AD-DFC5-43B2-AA81-B3ABD95243A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5E21263-29AB-4367-AE4F-8C1715BCD25A}"/>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3092594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F81633-4EDC-4F8A-9750-ADD1070B82A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B1143CD-DD21-43BB-AC41-6E8EBF8B17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EE1CD58-CB6F-4D3A-9196-AA9573CC00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BEB5298-4C93-49BF-B937-9DBCBEC37D8F}"/>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6" name="Fußzeilenplatzhalter 5">
            <a:extLst>
              <a:ext uri="{FF2B5EF4-FFF2-40B4-BE49-F238E27FC236}">
                <a16:creationId xmlns:a16="http://schemas.microsoft.com/office/drawing/2014/main" id="{EDDC1FCE-25FC-4341-AB06-33C57E3AB20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4297F89-C8B1-48C4-90FA-F9EECE5E0453}"/>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2741850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0BE6E2-BEE1-4B72-875A-D3FC177A25B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102E1C1-55AD-413F-BA4A-DA9B6431B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E21478F-F57F-47B3-BE88-35410F6250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DB4A423-B239-4097-B651-F00AC1CC6926}"/>
              </a:ext>
            </a:extLst>
          </p:cNvPr>
          <p:cNvSpPr>
            <a:spLocks noGrp="1"/>
          </p:cNvSpPr>
          <p:nvPr>
            <p:ph type="dt" sz="half" idx="10"/>
          </p:nvPr>
        </p:nvSpPr>
        <p:spPr/>
        <p:txBody>
          <a:bodyPr/>
          <a:lstStyle/>
          <a:p>
            <a:fld id="{03E4D8F5-0B88-46CA-9F1E-D49445C07796}" type="datetimeFigureOut">
              <a:rPr lang="de-DE" smtClean="0"/>
              <a:t>30.11.2020</a:t>
            </a:fld>
            <a:endParaRPr lang="de-DE"/>
          </a:p>
        </p:txBody>
      </p:sp>
      <p:sp>
        <p:nvSpPr>
          <p:cNvPr id="6" name="Fußzeilenplatzhalter 5">
            <a:extLst>
              <a:ext uri="{FF2B5EF4-FFF2-40B4-BE49-F238E27FC236}">
                <a16:creationId xmlns:a16="http://schemas.microsoft.com/office/drawing/2014/main" id="{2A9B00A4-F504-4A26-851F-C83D340ABF9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06132A9-AA6D-40AF-8648-C3BA33D784B3}"/>
              </a:ext>
            </a:extLst>
          </p:cNvPr>
          <p:cNvSpPr>
            <a:spLocks noGrp="1"/>
          </p:cNvSpPr>
          <p:nvPr>
            <p:ph type="sldNum" sz="quarter" idx="12"/>
          </p:nvPr>
        </p:nvSpPr>
        <p:spPr/>
        <p:txBody>
          <a:bodyPr/>
          <a:lstStyle/>
          <a:p>
            <a:fld id="{B494228A-A686-4247-B7C0-017029D6C192}" type="slidenum">
              <a:rPr lang="de-DE" smtClean="0"/>
              <a:t>‹Nr.›</a:t>
            </a:fld>
            <a:endParaRPr lang="de-DE"/>
          </a:p>
        </p:txBody>
      </p:sp>
    </p:spTree>
    <p:extLst>
      <p:ext uri="{BB962C8B-B14F-4D97-AF65-F5344CB8AC3E}">
        <p14:creationId xmlns:p14="http://schemas.microsoft.com/office/powerpoint/2010/main" val="1953045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48E2A25-3010-4629-84FA-CB5CDE0655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461C1F08-C268-4D37-BA61-B8701982CB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ED3360E-2F7B-4285-B6A3-12E596B1DA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E4D8F5-0B88-46CA-9F1E-D49445C07796}" type="datetimeFigureOut">
              <a:rPr lang="de-DE" smtClean="0"/>
              <a:t>30.11.2020</a:t>
            </a:fld>
            <a:endParaRPr lang="de-DE"/>
          </a:p>
        </p:txBody>
      </p:sp>
      <p:sp>
        <p:nvSpPr>
          <p:cNvPr id="5" name="Fußzeilenplatzhalter 4">
            <a:extLst>
              <a:ext uri="{FF2B5EF4-FFF2-40B4-BE49-F238E27FC236}">
                <a16:creationId xmlns:a16="http://schemas.microsoft.com/office/drawing/2014/main" id="{C800DC89-3630-4B85-B2A7-2E153385B5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4E561D28-5A6A-473E-8F87-063ADBEDB4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94228A-A686-4247-B7C0-017029D6C192}" type="slidenum">
              <a:rPr lang="de-DE" smtClean="0"/>
              <a:t>‹Nr.›</a:t>
            </a:fld>
            <a:endParaRPr lang="de-DE"/>
          </a:p>
        </p:txBody>
      </p:sp>
    </p:spTree>
    <p:extLst>
      <p:ext uri="{BB962C8B-B14F-4D97-AF65-F5344CB8AC3E}">
        <p14:creationId xmlns:p14="http://schemas.microsoft.com/office/powerpoint/2010/main" val="614875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324BC-3B83-4B6A-A0E0-09767B2D73D3}"/>
              </a:ext>
            </a:extLst>
          </p:cNvPr>
          <p:cNvSpPr>
            <a:spLocks noGrp="1"/>
          </p:cNvSpPr>
          <p:nvPr>
            <p:ph type="ctrTitle"/>
          </p:nvPr>
        </p:nvSpPr>
        <p:spPr/>
        <p:txBody>
          <a:bodyPr/>
          <a:lstStyle/>
          <a:p>
            <a:r>
              <a:rPr lang="de-AT" dirty="0">
                <a:latin typeface="Arial" panose="020B0604020202020204" pitchFamily="34" charset="0"/>
                <a:cs typeface="Arial" panose="020B0604020202020204" pitchFamily="34" charset="0"/>
              </a:rPr>
              <a:t>Vereinsakademie</a:t>
            </a:r>
            <a:endParaRPr lang="de-DE" dirty="0">
              <a:latin typeface="Arial" panose="020B0604020202020204" pitchFamily="34" charset="0"/>
              <a:cs typeface="Arial" panose="020B0604020202020204" pitchFamily="34" charset="0"/>
            </a:endParaRPr>
          </a:p>
        </p:txBody>
      </p:sp>
      <p:sp>
        <p:nvSpPr>
          <p:cNvPr id="3" name="Untertitel 2">
            <a:extLst>
              <a:ext uri="{FF2B5EF4-FFF2-40B4-BE49-F238E27FC236}">
                <a16:creationId xmlns:a16="http://schemas.microsoft.com/office/drawing/2014/main" id="{5AC60A59-830E-4C82-81E5-2CE6749B6F3D}"/>
              </a:ext>
            </a:extLst>
          </p:cNvPr>
          <p:cNvSpPr>
            <a:spLocks noGrp="1"/>
          </p:cNvSpPr>
          <p:nvPr>
            <p:ph type="subTitle" idx="1"/>
          </p:nvPr>
        </p:nvSpPr>
        <p:spPr/>
        <p:txBody>
          <a:bodyPr/>
          <a:lstStyle/>
          <a:p>
            <a:r>
              <a:rPr lang="de-AT" dirty="0"/>
              <a:t>30.11.2020</a:t>
            </a:r>
            <a:endParaRPr lang="de-DE" dirty="0"/>
          </a:p>
        </p:txBody>
      </p:sp>
    </p:spTree>
    <p:extLst>
      <p:ext uri="{BB962C8B-B14F-4D97-AF65-F5344CB8AC3E}">
        <p14:creationId xmlns:p14="http://schemas.microsoft.com/office/powerpoint/2010/main" val="312614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2B48E-5023-43BC-917F-4FECD70A483B}"/>
              </a:ext>
            </a:extLst>
          </p:cNvPr>
          <p:cNvSpPr>
            <a:spLocks noGrp="1"/>
          </p:cNvSpPr>
          <p:nvPr>
            <p:ph type="title"/>
          </p:nvPr>
        </p:nvSpPr>
        <p:spPr/>
        <p:txBody>
          <a:bodyPr/>
          <a:lstStyle/>
          <a:p>
            <a:r>
              <a:rPr lang="de-AT" b="1" dirty="0">
                <a:latin typeface="Arial" panose="020B0604020202020204" pitchFamily="34" charset="0"/>
                <a:cs typeface="Arial" panose="020B0604020202020204" pitchFamily="34" charset="0"/>
              </a:rPr>
              <a:t>§ 16 : Anmeldung</a:t>
            </a:r>
            <a:endParaRPr lang="de-DE" b="1"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7361E6A9-7E2A-47BE-A410-C66D4EA0C804}"/>
              </a:ext>
            </a:extLst>
          </p:cNvPr>
          <p:cNvSpPr>
            <a:spLocks noGrp="1"/>
          </p:cNvSpPr>
          <p:nvPr>
            <p:ph idx="1"/>
          </p:nvPr>
        </p:nvSpPr>
        <p:spPr/>
        <p:txBody>
          <a:bodyPr/>
          <a:lstStyle/>
          <a:p>
            <a:r>
              <a:rPr lang="de-AT" dirty="0">
                <a:latin typeface="Arial" panose="020B0604020202020204" pitchFamily="34" charset="0"/>
                <a:cs typeface="Arial" panose="020B0604020202020204" pitchFamily="34" charset="0"/>
              </a:rPr>
              <a:t>Veranstaltungsart</a:t>
            </a:r>
          </a:p>
          <a:p>
            <a:r>
              <a:rPr lang="de-AT" dirty="0">
                <a:latin typeface="Arial" panose="020B0604020202020204" pitchFamily="34" charset="0"/>
                <a:cs typeface="Arial" panose="020B0604020202020204" pitchFamily="34" charset="0"/>
              </a:rPr>
              <a:t>Ablauf der Veranstaltung</a:t>
            </a:r>
          </a:p>
          <a:p>
            <a:r>
              <a:rPr lang="de-AT" dirty="0">
                <a:latin typeface="Arial" panose="020B0604020202020204" pitchFamily="34" charset="0"/>
                <a:cs typeface="Arial" panose="020B0604020202020204" pitchFamily="34" charset="0"/>
              </a:rPr>
              <a:t>Höchstzahl der gelichzeitig anwesenden Besucher und sonstiger Pers</a:t>
            </a:r>
          </a:p>
          <a:p>
            <a:r>
              <a:rPr lang="de-AT" dirty="0">
                <a:latin typeface="Arial" panose="020B0604020202020204" pitchFamily="34" charset="0"/>
                <a:cs typeface="Arial" panose="020B0604020202020204" pitchFamily="34" charset="0"/>
              </a:rPr>
              <a:t>Datum und Uhrzeit</a:t>
            </a:r>
          </a:p>
          <a:p>
            <a:r>
              <a:rPr lang="de-AT" dirty="0">
                <a:latin typeface="Arial" panose="020B0604020202020204" pitchFamily="34" charset="0"/>
                <a:cs typeface="Arial" panose="020B0604020202020204" pitchFamily="34" charset="0"/>
              </a:rPr>
              <a:t>Ort</a:t>
            </a:r>
          </a:p>
          <a:p>
            <a:r>
              <a:rPr lang="de-AT" dirty="0">
                <a:latin typeface="Arial" panose="020B0604020202020204" pitchFamily="34" charset="0"/>
                <a:cs typeface="Arial" panose="020B0604020202020204" pitchFamily="34" charset="0"/>
              </a:rPr>
              <a:t>Angabe, ob lärmintensive Tätigkeiten stattfinden</a:t>
            </a:r>
          </a:p>
          <a:p>
            <a:r>
              <a:rPr lang="de-AT" dirty="0">
                <a:latin typeface="Arial" panose="020B0604020202020204" pitchFamily="34" charset="0"/>
                <a:cs typeface="Arial" panose="020B0604020202020204" pitchFamily="34" charset="0"/>
              </a:rPr>
              <a:t>Angaben zum Veranstalter</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0322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ADD724-7F88-42F0-92D0-4AE3BEA993BA}"/>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Angaben zum Veranstalter</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744C9A2E-E7DA-4EE9-8049-5B9745CCE8CC}"/>
              </a:ext>
            </a:extLst>
          </p:cNvPr>
          <p:cNvSpPr>
            <a:spLocks noGrp="1"/>
          </p:cNvSpPr>
          <p:nvPr>
            <p:ph idx="1"/>
          </p:nvPr>
        </p:nvSpPr>
        <p:spPr/>
        <p:txBody>
          <a:bodyPr/>
          <a:lstStyle/>
          <a:p>
            <a:r>
              <a:rPr lang="de-DE" sz="1800" b="1" i="0" u="none" strike="noStrike" baseline="0" dirty="0">
                <a:solidFill>
                  <a:srgbClr val="000000"/>
                </a:solidFill>
                <a:latin typeface="Times New Roman" panose="02020603050405020304" pitchFamily="18" charset="0"/>
              </a:rPr>
              <a:t>Bei natürlichen Personen </a:t>
            </a:r>
            <a:r>
              <a:rPr lang="de-DE" sz="1800" b="0" i="0" u="none" strike="noStrike" baseline="0" dirty="0">
                <a:solidFill>
                  <a:srgbClr val="000000"/>
                </a:solidFill>
                <a:latin typeface="Times New Roman" panose="02020603050405020304" pitchFamily="18" charset="0"/>
              </a:rPr>
              <a:t>als Veranstalterin bzw. Veranstalter und Inhaberin bzw. Inhaber der Veranstaltungsstätte: Name, Geburtsdatum, Wohnadresse; </a:t>
            </a:r>
          </a:p>
          <a:p>
            <a:endParaRPr lang="de-DE" sz="1800" b="0" i="0" u="none" strike="noStrike" baseline="0" dirty="0">
              <a:solidFill>
                <a:srgbClr val="000000"/>
              </a:solidFill>
              <a:latin typeface="Times New Roman" panose="02020603050405020304" pitchFamily="18" charset="0"/>
            </a:endParaRPr>
          </a:p>
          <a:p>
            <a:r>
              <a:rPr lang="de-DE" sz="1800" b="1" i="0" u="none" strike="noStrike" baseline="0" dirty="0">
                <a:solidFill>
                  <a:srgbClr val="000000"/>
                </a:solidFill>
                <a:latin typeface="Times New Roman" panose="02020603050405020304" pitchFamily="18" charset="0"/>
              </a:rPr>
              <a:t>Bei juristischen </a:t>
            </a:r>
            <a:r>
              <a:rPr lang="de-DE" sz="1800" i="0" u="none" strike="noStrike" baseline="0" dirty="0">
                <a:solidFill>
                  <a:srgbClr val="000000"/>
                </a:solidFill>
                <a:latin typeface="Times New Roman" panose="02020603050405020304" pitchFamily="18" charset="0"/>
              </a:rPr>
              <a:t>Personen oder </a:t>
            </a:r>
            <a:r>
              <a:rPr lang="de-DE" sz="1800" b="1" i="0" u="none" strike="noStrike" baseline="0" dirty="0">
                <a:solidFill>
                  <a:srgbClr val="000000"/>
                </a:solidFill>
                <a:latin typeface="Times New Roman" panose="02020603050405020304" pitchFamily="18" charset="0"/>
              </a:rPr>
              <a:t>eingetragenen Personengesellschaften </a:t>
            </a:r>
            <a:r>
              <a:rPr lang="de-DE" sz="1800" b="0" i="0" u="none" strike="noStrike" baseline="0" dirty="0">
                <a:solidFill>
                  <a:srgbClr val="000000"/>
                </a:solidFill>
                <a:latin typeface="Times New Roman" panose="02020603050405020304" pitchFamily="18" charset="0"/>
              </a:rPr>
              <a:t>als Veranstalterin bzw. Veranstalter und Inhaberin bzw. Inhaber der Veranstaltungsstätte: </a:t>
            </a:r>
          </a:p>
          <a:p>
            <a:pPr marL="0" indent="0">
              <a:buNone/>
            </a:pPr>
            <a:r>
              <a:rPr lang="de-DE" sz="1800" dirty="0">
                <a:solidFill>
                  <a:srgbClr val="000000"/>
                </a:solidFill>
                <a:latin typeface="Times New Roman" panose="02020603050405020304" pitchFamily="18" charset="0"/>
              </a:rPr>
              <a:t>    -</a:t>
            </a:r>
            <a:r>
              <a:rPr lang="de-DE" sz="1800" b="0" i="0" u="none" strike="noStrike" baseline="0" dirty="0">
                <a:solidFill>
                  <a:srgbClr val="000000"/>
                </a:solidFill>
                <a:latin typeface="Times New Roman" panose="02020603050405020304" pitchFamily="18" charset="0"/>
              </a:rPr>
              <a:t>Firmen- bzw. Vereinsname, Firmen- bzw. Vereinssitz sowie Name und Geburtsdatum aller Personen mit        	maßgebendem Einfluss auf den Betrieb der Geschäfte; </a:t>
            </a:r>
          </a:p>
          <a:p>
            <a:pPr marL="0" indent="0">
              <a:buNone/>
            </a:pPr>
            <a:r>
              <a:rPr lang="de-DE" sz="1800" dirty="0">
                <a:solidFill>
                  <a:srgbClr val="000000"/>
                </a:solidFill>
                <a:latin typeface="Times New Roman" panose="02020603050405020304" pitchFamily="18" charset="0"/>
              </a:rPr>
              <a:t>   -</a:t>
            </a:r>
            <a:r>
              <a:rPr lang="de-DE" sz="1800" b="0" i="0" u="none" strike="noStrike" baseline="0" dirty="0">
                <a:solidFill>
                  <a:srgbClr val="000000"/>
                </a:solidFill>
                <a:latin typeface="Times New Roman" panose="02020603050405020304" pitchFamily="18" charset="0"/>
              </a:rPr>
              <a:t> Name, Geburtsdatum und Wohnadresse der bestellten veranstaltungsrechtlichen Geschäftsführerinnen bzw. 	Geschäftsführer </a:t>
            </a:r>
            <a:endParaRPr lang="de-DE" dirty="0"/>
          </a:p>
        </p:txBody>
      </p:sp>
    </p:spTree>
    <p:extLst>
      <p:ext uri="{BB962C8B-B14F-4D97-AF65-F5344CB8AC3E}">
        <p14:creationId xmlns:p14="http://schemas.microsoft.com/office/powerpoint/2010/main" val="933335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5A4DE1-5FA3-443C-A31B-086263C725D6}"/>
              </a:ext>
            </a:extLst>
          </p:cNvPr>
          <p:cNvSpPr>
            <a:spLocks noGrp="1"/>
          </p:cNvSpPr>
          <p:nvPr>
            <p:ph type="title"/>
          </p:nvPr>
        </p:nvSpPr>
        <p:spPr/>
        <p:txBody>
          <a:bodyPr/>
          <a:lstStyle/>
          <a:p>
            <a:r>
              <a:rPr lang="de-AT" dirty="0"/>
              <a:t>Beilagen</a:t>
            </a:r>
            <a:endParaRPr lang="de-DE" dirty="0"/>
          </a:p>
        </p:txBody>
      </p:sp>
      <p:sp>
        <p:nvSpPr>
          <p:cNvPr id="3" name="Inhaltsplatzhalter 2">
            <a:extLst>
              <a:ext uri="{FF2B5EF4-FFF2-40B4-BE49-F238E27FC236}">
                <a16:creationId xmlns:a16="http://schemas.microsoft.com/office/drawing/2014/main" id="{036A9A0D-3F69-4F62-8879-87334DECC50A}"/>
              </a:ext>
            </a:extLst>
          </p:cNvPr>
          <p:cNvSpPr>
            <a:spLocks noGrp="1"/>
          </p:cNvSpPr>
          <p:nvPr>
            <p:ph idx="1"/>
          </p:nvPr>
        </p:nvSpPr>
        <p:spPr/>
        <p:txBody>
          <a:bodyPr>
            <a:normAutofit fontScale="92500" lnSpcReduction="10000"/>
          </a:bodyPr>
          <a:lstStyle/>
          <a:p>
            <a:pPr marL="0" indent="0">
              <a:buNone/>
            </a:pPr>
            <a:r>
              <a:rPr lang="de-DE" sz="1800" b="0" i="0" u="none" strike="noStrike" baseline="0" dirty="0">
                <a:solidFill>
                  <a:srgbClr val="000000"/>
                </a:solidFill>
                <a:latin typeface="Times New Roman" panose="02020603050405020304" pitchFamily="18" charset="0"/>
              </a:rPr>
              <a:t>(</a:t>
            </a:r>
            <a:r>
              <a:rPr lang="de-DE" sz="1800" b="0" i="0" u="none" strike="noStrike" baseline="0" dirty="0">
                <a:solidFill>
                  <a:srgbClr val="000000"/>
                </a:solidFill>
                <a:latin typeface="Times New Roman" panose="02020603050405020304" pitchFamily="18" charset="0"/>
                <a:cs typeface="Times New Roman" panose="02020603050405020304" pitchFamily="18" charset="0"/>
              </a:rPr>
              <a:t>3) Der Anmeldung sind jedenfalls folgende Beilagen anzuschließen (die in Z 3 bis 8 genannten Unterlagen zweifach): </a:t>
            </a:r>
          </a:p>
          <a:p>
            <a:pPr marL="0" indent="0">
              <a:buNone/>
            </a:pPr>
            <a:r>
              <a:rPr lang="de-DE" sz="1800" b="0" i="0" u="none" strike="noStrike" baseline="0" dirty="0">
                <a:solidFill>
                  <a:srgbClr val="000000"/>
                </a:solidFill>
                <a:latin typeface="Times New Roman" panose="02020603050405020304" pitchFamily="18" charset="0"/>
                <a:cs typeface="Times New Roman" panose="02020603050405020304" pitchFamily="18" charset="0"/>
              </a:rPr>
              <a:t>1. Urkunden zum Nachweis der Angaben gemäß Abs. 2 Z 2 betreffend die in der Anmeldung genannten natürlichen Personen. Hat die Behörde Zweifel an der Echtheit der </a:t>
            </a:r>
            <a:r>
              <a:rPr lang="de-DE" sz="1800" b="0" i="0" u="none" strike="noStrike" baseline="0" dirty="0" err="1">
                <a:solidFill>
                  <a:srgbClr val="000000"/>
                </a:solidFill>
                <a:latin typeface="Times New Roman" panose="02020603050405020304" pitchFamily="18" charset="0"/>
                <a:cs typeface="Times New Roman" panose="02020603050405020304" pitchFamily="18" charset="0"/>
              </a:rPr>
              <a:t>angeschlossenen</a:t>
            </a:r>
            <a:r>
              <a:rPr lang="de-DE" sz="1800" b="0" i="0" u="none" strike="noStrike" baseline="0" dirty="0" err="1">
                <a:latin typeface="Times New Roman" panose="02020603050405020304" pitchFamily="18" charset="0"/>
                <a:cs typeface="Times New Roman" panose="02020603050405020304" pitchFamily="18" charset="0"/>
              </a:rPr>
              <a:t>Belege</a:t>
            </a:r>
            <a:r>
              <a:rPr lang="de-DE" sz="1800" b="0" i="0" u="none" strike="noStrike" baseline="0" dirty="0">
                <a:latin typeface="Times New Roman" panose="02020603050405020304" pitchFamily="18" charset="0"/>
                <a:cs typeface="Times New Roman" panose="02020603050405020304" pitchFamily="18" charset="0"/>
              </a:rPr>
              <a:t>, kann sie die Anmelderin bzw. den Anmelder auffordern, die Urkunden im Original vorzulegen. Eine solche Urkunde gilt erst als eingelangt, wenn sie im Original vorliegt; </a:t>
            </a:r>
          </a:p>
          <a:p>
            <a:pPr marL="0" indent="0">
              <a:buNone/>
            </a:pPr>
            <a:r>
              <a:rPr lang="de-DE" sz="1800" b="0" i="0" u="none" strike="noStrike" baseline="0" dirty="0">
                <a:latin typeface="Times New Roman" panose="02020603050405020304" pitchFamily="18" charset="0"/>
                <a:cs typeface="Times New Roman" panose="02020603050405020304" pitchFamily="18" charset="0"/>
              </a:rPr>
              <a:t>2. Erklärung der Veranstalterin bzw. des Veranstalters und der veranstaltungsrechtlichen Geschäftsführerin bzw. des veranstaltungsrechtlichen Geschäftsführers über die Zuverlässigkeit betreffend das Nichtvorliegen von im Ausland verwirklichten strafgerichtlichen Tatbeständen, andernfalls Unterlagen, aus denen diese Verurteilungen oder Bestrafungen hervorgehen; </a:t>
            </a:r>
          </a:p>
          <a:p>
            <a:pPr marL="0" indent="0">
              <a:buNone/>
            </a:pPr>
            <a:r>
              <a:rPr lang="de-DE" sz="1800" b="0" i="0" u="none" strike="noStrike" baseline="0" dirty="0">
                <a:latin typeface="Times New Roman" panose="02020603050405020304" pitchFamily="18" charset="0"/>
                <a:cs typeface="Times New Roman" panose="02020603050405020304" pitchFamily="18" charset="0"/>
              </a:rPr>
              <a:t>3. die erforderlichen Pläne und Skizzen; </a:t>
            </a:r>
          </a:p>
          <a:p>
            <a:pPr marL="0" indent="0">
              <a:buNone/>
            </a:pPr>
            <a:r>
              <a:rPr lang="de-DE" sz="1800" b="0" i="0" u="none" strike="noStrike" baseline="0" dirty="0">
                <a:latin typeface="Times New Roman" panose="02020603050405020304" pitchFamily="18" charset="0"/>
                <a:cs typeface="Times New Roman" panose="02020603050405020304" pitchFamily="18" charset="0"/>
              </a:rPr>
              <a:t>4. Verzeichnis und Beschreibung der technischen Geräte, Anlagen und Einrichtungen; </a:t>
            </a:r>
          </a:p>
          <a:p>
            <a:pPr marL="0" indent="0">
              <a:buNone/>
            </a:pPr>
            <a:r>
              <a:rPr lang="de-DE" sz="1800" b="0" i="0" u="none" strike="noStrike" baseline="0" dirty="0">
                <a:latin typeface="Times New Roman" panose="02020603050405020304" pitchFamily="18" charset="0"/>
                <a:cs typeface="Times New Roman" panose="02020603050405020304" pitchFamily="18" charset="0"/>
              </a:rPr>
              <a:t>5. schalltechnischer Nachweis nach Maßgabe des § 23 Abs. 6; </a:t>
            </a:r>
          </a:p>
          <a:p>
            <a:pPr marL="0" indent="0">
              <a:buNone/>
            </a:pPr>
            <a:r>
              <a:rPr lang="de-DE" sz="1800" b="0" i="0" u="none" strike="noStrike" baseline="0" dirty="0">
                <a:latin typeface="Times New Roman" panose="02020603050405020304" pitchFamily="18" charset="0"/>
                <a:cs typeface="Times New Roman" panose="02020603050405020304" pitchFamily="18" charset="0"/>
              </a:rPr>
              <a:t>6. Haus- oder Platzordnung nach Maßgabe des § 27; </a:t>
            </a:r>
          </a:p>
          <a:p>
            <a:pPr marL="0" indent="0">
              <a:buNone/>
            </a:pPr>
            <a:r>
              <a:rPr lang="de-DE" sz="1800" b="0" i="0" u="none" strike="noStrike" baseline="0" dirty="0">
                <a:latin typeface="Times New Roman" panose="02020603050405020304" pitchFamily="18" charset="0"/>
                <a:cs typeface="Times New Roman" panose="02020603050405020304" pitchFamily="18" charset="0"/>
              </a:rPr>
              <a:t>7. Sicherheits- und Sanitätskonzept bei mehr als 5 000 gleichzeitig teilnehmenden Besucherinnen bzw. Besucher; </a:t>
            </a:r>
          </a:p>
          <a:p>
            <a:pPr marL="0" indent="0">
              <a:buNone/>
            </a:pPr>
            <a:r>
              <a:rPr lang="de-DE" sz="1800" b="0" i="0" u="none" strike="noStrike" baseline="0" dirty="0">
                <a:latin typeface="Times New Roman" panose="02020603050405020304" pitchFamily="18" charset="0"/>
                <a:cs typeface="Times New Roman" panose="02020603050405020304" pitchFamily="18" charset="0"/>
              </a:rPr>
              <a:t>8. Abfallkonzept bei mehr als 2 000 teilnehmenden Besucherinnen bzw. Besucher. </a:t>
            </a:r>
            <a:endParaRPr lang="de-D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5733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4AFACA-524E-493D-B0DF-278794A15B43}"/>
              </a:ext>
            </a:extLst>
          </p:cNvPr>
          <p:cNvSpPr>
            <a:spLocks noGrp="1"/>
          </p:cNvSpPr>
          <p:nvPr>
            <p:ph type="title"/>
          </p:nvPr>
        </p:nvSpPr>
        <p:spPr/>
        <p:txBody>
          <a:bodyPr/>
          <a:lstStyle/>
          <a:p>
            <a:r>
              <a:rPr lang="de-AT" dirty="0"/>
              <a:t>§ 16 Abs 5</a:t>
            </a:r>
            <a:endParaRPr lang="de-DE" dirty="0"/>
          </a:p>
        </p:txBody>
      </p:sp>
      <p:sp>
        <p:nvSpPr>
          <p:cNvPr id="3" name="Inhaltsplatzhalter 2">
            <a:extLst>
              <a:ext uri="{FF2B5EF4-FFF2-40B4-BE49-F238E27FC236}">
                <a16:creationId xmlns:a16="http://schemas.microsoft.com/office/drawing/2014/main" id="{404D0063-5BAF-43BE-9084-C606C8A62931}"/>
              </a:ext>
            </a:extLst>
          </p:cNvPr>
          <p:cNvSpPr>
            <a:spLocks noGrp="1"/>
          </p:cNvSpPr>
          <p:nvPr>
            <p:ph idx="1"/>
          </p:nvPr>
        </p:nvSpPr>
        <p:spPr/>
        <p:txBody>
          <a:bodyPr/>
          <a:lstStyle/>
          <a:p>
            <a:pPr marL="0" indent="0">
              <a:buNone/>
            </a:pPr>
            <a:r>
              <a:rPr lang="de-DE" sz="3200" b="0" i="0" u="none" strike="noStrike" baseline="0" dirty="0">
                <a:solidFill>
                  <a:srgbClr val="000000"/>
                </a:solidFill>
                <a:latin typeface="Times New Roman" panose="02020603050405020304" pitchFamily="18" charset="0"/>
              </a:rPr>
              <a:t>Die Behörde hat </a:t>
            </a:r>
            <a:r>
              <a:rPr lang="de-DE" sz="3200" b="1" i="0" u="none" strike="noStrike" baseline="0" dirty="0">
                <a:solidFill>
                  <a:srgbClr val="000000"/>
                </a:solidFill>
                <a:latin typeface="Times New Roman" panose="02020603050405020304" pitchFamily="18" charset="0"/>
              </a:rPr>
              <a:t>binnen einem Monat </a:t>
            </a:r>
            <a:r>
              <a:rPr lang="de-DE" sz="3200" b="0" i="0" u="none" strike="noStrike" baseline="0" dirty="0">
                <a:solidFill>
                  <a:srgbClr val="000000"/>
                </a:solidFill>
                <a:latin typeface="Times New Roman" panose="02020603050405020304" pitchFamily="18" charset="0"/>
              </a:rPr>
              <a:t>nach Einlangen der </a:t>
            </a:r>
            <a:r>
              <a:rPr lang="de-DE" sz="3200" b="1" i="0" u="none" strike="noStrike" baseline="0" dirty="0">
                <a:solidFill>
                  <a:srgbClr val="000000"/>
                </a:solidFill>
                <a:latin typeface="Times New Roman" panose="02020603050405020304" pitchFamily="18" charset="0"/>
              </a:rPr>
              <a:t>vollständigen Anmeldung </a:t>
            </a:r>
            <a:r>
              <a:rPr lang="de-DE" sz="3200" b="0" i="0" u="none" strike="noStrike" baseline="0" dirty="0">
                <a:solidFill>
                  <a:srgbClr val="000000"/>
                </a:solidFill>
                <a:latin typeface="Times New Roman" panose="02020603050405020304" pitchFamily="18" charset="0"/>
              </a:rPr>
              <a:t>zu entscheiden. Bezieht sich die Anmeldung auf eine Veranstaltung mit einer Personenzahl von </a:t>
            </a:r>
            <a:r>
              <a:rPr lang="de-DE" sz="3200" b="1" i="0" u="none" strike="noStrike" baseline="0" dirty="0">
                <a:solidFill>
                  <a:srgbClr val="000000"/>
                </a:solidFill>
                <a:latin typeface="Times New Roman" panose="02020603050405020304" pitchFamily="18" charset="0"/>
              </a:rPr>
              <a:t>mehr als 5 000</a:t>
            </a:r>
            <a:r>
              <a:rPr lang="de-DE" sz="3200" b="0" i="0" u="none" strike="noStrike" baseline="0" dirty="0">
                <a:solidFill>
                  <a:srgbClr val="000000"/>
                </a:solidFill>
                <a:latin typeface="Times New Roman" panose="02020603050405020304" pitchFamily="18" charset="0"/>
              </a:rPr>
              <a:t>, beträgt die Entscheidungsfrist </a:t>
            </a:r>
            <a:r>
              <a:rPr lang="de-DE" sz="3200" b="1" i="0" u="none" strike="noStrike" baseline="0" dirty="0">
                <a:solidFill>
                  <a:srgbClr val="000000"/>
                </a:solidFill>
                <a:latin typeface="Times New Roman" panose="02020603050405020304" pitchFamily="18" charset="0"/>
              </a:rPr>
              <a:t>drei Monate. </a:t>
            </a:r>
            <a:endParaRPr lang="de-DE" sz="3200" dirty="0"/>
          </a:p>
        </p:txBody>
      </p:sp>
    </p:spTree>
    <p:extLst>
      <p:ext uri="{BB962C8B-B14F-4D97-AF65-F5344CB8AC3E}">
        <p14:creationId xmlns:p14="http://schemas.microsoft.com/office/powerpoint/2010/main" val="2908445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001628-6AAC-4A82-A881-9CEF6B38C210}"/>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 17: vereinfachte Anmeldung</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03A80D80-967B-46A4-B9E8-E5B6F8F93BE6}"/>
              </a:ext>
            </a:extLst>
          </p:cNvPr>
          <p:cNvSpPr>
            <a:spLocks noGrp="1"/>
          </p:cNvSpPr>
          <p:nvPr>
            <p:ph idx="1"/>
          </p:nvPr>
        </p:nvSpPr>
        <p:spPr/>
        <p:txBody>
          <a:bodyPr/>
          <a:lstStyle/>
          <a:p>
            <a:r>
              <a:rPr lang="de-DE" sz="2000" b="0" i="0" u="none" strike="noStrike" baseline="0" dirty="0">
                <a:solidFill>
                  <a:srgbClr val="000000"/>
                </a:solidFill>
                <a:latin typeface="Arial" panose="020B0604020202020204" pitchFamily="34" charset="0"/>
                <a:cs typeface="Arial" panose="020B0604020202020204" pitchFamily="34" charset="0"/>
              </a:rPr>
              <a:t>anmeldepflichtige Veranstaltung findet in einer bereits als geeignet festgestellten Veranstaltungsstätte im Rahmen und Umfang dieser Eignungsfeststellung statt</a:t>
            </a:r>
          </a:p>
          <a:p>
            <a:r>
              <a:rPr lang="de-DE" sz="2000" b="0" i="0" u="none" strike="noStrike" baseline="0" dirty="0">
                <a:solidFill>
                  <a:srgbClr val="000000"/>
                </a:solidFill>
                <a:latin typeface="Arial" panose="020B0604020202020204" pitchFamily="34" charset="0"/>
                <a:cs typeface="Arial" panose="020B0604020202020204" pitchFamily="34" charset="0"/>
              </a:rPr>
              <a:t>MA 36 kann Auflagen und Bedingungen für die Durchführung der Veranstaltung vorschreiben. </a:t>
            </a:r>
          </a:p>
          <a:p>
            <a:r>
              <a:rPr lang="de-DE" sz="2000" b="0" i="0" u="none" strike="noStrike" baseline="0" dirty="0">
                <a:solidFill>
                  <a:srgbClr val="000000"/>
                </a:solidFill>
                <a:latin typeface="Arial" panose="020B0604020202020204" pitchFamily="34" charset="0"/>
                <a:cs typeface="Arial" panose="020B0604020202020204" pitchFamily="34" charset="0"/>
              </a:rPr>
              <a:t>In der Anmeldung ist nur anzugeben, auf welche Bewilligungen (Eignungsfeststellungen) sie sich bezieht. § 16 Abs. 4 gilt sinngemäß. </a:t>
            </a:r>
          </a:p>
          <a:p>
            <a:r>
              <a:rPr lang="de-DE" sz="2000" b="0" i="0" u="none" strike="noStrike" baseline="0" dirty="0">
                <a:solidFill>
                  <a:srgbClr val="000000"/>
                </a:solidFill>
                <a:latin typeface="Arial" panose="020B0604020202020204" pitchFamily="34" charset="0"/>
                <a:cs typeface="Arial" panose="020B0604020202020204" pitchFamily="34" charset="0"/>
              </a:rPr>
              <a:t>(3) Die Behörde hat die Anmeldung der Veranstaltung bei Vorliegen der gesetzlichen Voraussetzungen </a:t>
            </a:r>
            <a:r>
              <a:rPr lang="de-DE" sz="2000" b="1" i="0" u="none" strike="noStrike" baseline="0" dirty="0">
                <a:solidFill>
                  <a:srgbClr val="000000"/>
                </a:solidFill>
                <a:latin typeface="Arial" panose="020B0604020202020204" pitchFamily="34" charset="0"/>
                <a:cs typeface="Arial" panose="020B0604020202020204" pitchFamily="34" charset="0"/>
              </a:rPr>
              <a:t>binnen zwei Wochen </a:t>
            </a:r>
            <a:r>
              <a:rPr lang="de-DE" sz="2000" b="0" i="0" u="none" strike="noStrike" baseline="0" dirty="0">
                <a:solidFill>
                  <a:srgbClr val="000000"/>
                </a:solidFill>
                <a:latin typeface="Arial" panose="020B0604020202020204" pitchFamily="34" charset="0"/>
                <a:cs typeface="Arial" panose="020B0604020202020204" pitchFamily="34" charset="0"/>
              </a:rPr>
              <a:t>bzw. bei Veranstaltungen mit einer Personenzahl von mehr als 5 000 </a:t>
            </a:r>
            <a:r>
              <a:rPr lang="de-DE" sz="2000" b="1" i="0" u="none" strike="noStrike" baseline="0" dirty="0">
                <a:solidFill>
                  <a:srgbClr val="000000"/>
                </a:solidFill>
                <a:latin typeface="Arial" panose="020B0604020202020204" pitchFamily="34" charset="0"/>
                <a:cs typeface="Arial" panose="020B0604020202020204" pitchFamily="34" charset="0"/>
              </a:rPr>
              <a:t>binnen einem Monat </a:t>
            </a:r>
            <a:r>
              <a:rPr lang="de-DE" sz="2000" b="0" i="0" u="none" strike="noStrike" baseline="0" dirty="0">
                <a:solidFill>
                  <a:srgbClr val="000000"/>
                </a:solidFill>
                <a:latin typeface="Arial" panose="020B0604020202020204" pitchFamily="34" charset="0"/>
                <a:cs typeface="Arial" panose="020B0604020202020204" pitchFamily="34" charset="0"/>
              </a:rPr>
              <a:t>zur Kenntnis zu nehmen. Liegen die Voraussetzungen nicht vor, hat die Behörde die Durchführung der Veranstaltung zu untersagen. Die Veranstaltung darf erst nach Kenntnisnahme der Anmeldung durchgeführt werden</a:t>
            </a:r>
            <a:r>
              <a:rPr lang="de-DE" sz="20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2630714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12FE58-9A2C-4CF8-AED3-D188471A945B}"/>
              </a:ext>
            </a:extLst>
          </p:cNvPr>
          <p:cNvSpPr>
            <a:spLocks noGrp="1"/>
          </p:cNvSpPr>
          <p:nvPr>
            <p:ph type="title"/>
          </p:nvPr>
        </p:nvSpPr>
        <p:spPr/>
        <p:txBody>
          <a:bodyPr/>
          <a:lstStyle/>
          <a:p>
            <a:r>
              <a:rPr lang="de-AT" dirty="0"/>
              <a:t>§ 18 Eignungsfeststellung</a:t>
            </a:r>
            <a:endParaRPr lang="de-DE" dirty="0"/>
          </a:p>
        </p:txBody>
      </p:sp>
      <p:sp>
        <p:nvSpPr>
          <p:cNvPr id="3" name="Inhaltsplatzhalter 2">
            <a:extLst>
              <a:ext uri="{FF2B5EF4-FFF2-40B4-BE49-F238E27FC236}">
                <a16:creationId xmlns:a16="http://schemas.microsoft.com/office/drawing/2014/main" id="{5D799829-0E25-448A-A462-D89A271D2D2A}"/>
              </a:ext>
            </a:extLst>
          </p:cNvPr>
          <p:cNvSpPr>
            <a:spLocks noGrp="1"/>
          </p:cNvSpPr>
          <p:nvPr>
            <p:ph idx="1"/>
          </p:nvPr>
        </p:nvSpPr>
        <p:spPr/>
        <p:txBody>
          <a:bodyPr>
            <a:normAutofit/>
          </a:bodyPr>
          <a:lstStyle/>
          <a:p>
            <a:pPr marL="0" indent="0">
              <a:buNone/>
            </a:pPr>
            <a:r>
              <a:rPr lang="de-DE" sz="2000" b="1" i="0" u="none" strike="noStrike" baseline="0" dirty="0">
                <a:solidFill>
                  <a:srgbClr val="000000"/>
                </a:solidFill>
                <a:latin typeface="Times New Roman" panose="02020603050405020304" pitchFamily="18" charset="0"/>
              </a:rPr>
              <a:t>§ 18. </a:t>
            </a:r>
            <a:r>
              <a:rPr lang="de-DE" sz="2000" b="0" i="0" u="none" strike="noStrike" baseline="0" dirty="0">
                <a:solidFill>
                  <a:srgbClr val="000000"/>
                </a:solidFill>
                <a:latin typeface="Times New Roman" panose="02020603050405020304" pitchFamily="18" charset="0"/>
              </a:rPr>
              <a:t>(1) Eine Veranstaltungsstätte ist als geeignet festzustellen, wenn im Hinblick auf ihre Lage, Größe, Beschaffenheit und Einrichtung unter Berücksichtigung der vorgesehenen Veranstaltungsart, des Veranstaltungsprogrammes, der Veranstaltungsdauer und der Personenzahl nach dem Stand der Technik und dem Stand der medizinischen und der sonst in Betracht kommenden Wissenschaften zu erwarten ist, dass überhaupt oder allenfalls bei Einhaltung der erforderlichen Auflagen, Aufträge und Bedingungen die in Z 1 bis 3 genannten Interessen ausreichend geschützt sind sowie die gesetzlichen Bestimmungen betreffend die in Z 4 bis 8 genannten Interessen eingehalten werden. </a:t>
            </a:r>
          </a:p>
          <a:p>
            <a:pPr marL="0" indent="0">
              <a:buNone/>
            </a:pPr>
            <a:r>
              <a:rPr lang="de-DE" sz="2000" b="0" i="0" u="none" strike="noStrike" baseline="0" dirty="0">
                <a:solidFill>
                  <a:srgbClr val="000000"/>
                </a:solidFill>
                <a:latin typeface="Times New Roman" panose="02020603050405020304" pitchFamily="18" charset="0"/>
              </a:rPr>
              <a:t>Die Behörde hat solche Auflagen, Aufträge und Bedingungen nicht vorzuschreiben, wenn sie unverhältnismäßig sind, vor allem wenn der mit ihrer Erfüllung verbundene Aufwand oder die Beeinträchtigung denkmalschutzrechtlicher Interessen nicht im Verhältnis zu dem angestrebten Erfolg stehen:</a:t>
            </a:r>
            <a:endParaRPr lang="de-DE" sz="2000" dirty="0"/>
          </a:p>
        </p:txBody>
      </p:sp>
    </p:spTree>
    <p:extLst>
      <p:ext uri="{BB962C8B-B14F-4D97-AF65-F5344CB8AC3E}">
        <p14:creationId xmlns:p14="http://schemas.microsoft.com/office/powerpoint/2010/main" val="3039350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F4751A-8EF9-4B7E-8665-DE4BB8136804}"/>
              </a:ext>
            </a:extLst>
          </p:cNvPr>
          <p:cNvSpPr>
            <a:spLocks noGrp="1"/>
          </p:cNvSpPr>
          <p:nvPr>
            <p:ph type="title"/>
          </p:nvPr>
        </p:nvSpPr>
        <p:spPr/>
        <p:txBody>
          <a:bodyPr/>
          <a:lstStyle/>
          <a:p>
            <a:r>
              <a:rPr lang="de-AT" dirty="0"/>
              <a:t>Kriterien:</a:t>
            </a:r>
            <a:endParaRPr lang="de-DE" dirty="0"/>
          </a:p>
        </p:txBody>
      </p:sp>
      <p:sp>
        <p:nvSpPr>
          <p:cNvPr id="3" name="Inhaltsplatzhalter 2">
            <a:extLst>
              <a:ext uri="{FF2B5EF4-FFF2-40B4-BE49-F238E27FC236}">
                <a16:creationId xmlns:a16="http://schemas.microsoft.com/office/drawing/2014/main" id="{643E9122-9078-4169-9D3C-86B1BFCD8F4C}"/>
              </a:ext>
            </a:extLst>
          </p:cNvPr>
          <p:cNvSpPr>
            <a:spLocks noGrp="1"/>
          </p:cNvSpPr>
          <p:nvPr>
            <p:ph idx="1"/>
          </p:nvPr>
        </p:nvSpPr>
        <p:spPr/>
        <p:txBody>
          <a:bodyPr>
            <a:normAutofit/>
          </a:bodyPr>
          <a:lstStyle/>
          <a:p>
            <a:pPr marL="0" indent="0">
              <a:buNone/>
            </a:pPr>
            <a:r>
              <a:rPr lang="de-DE" sz="1800" b="0" i="0" u="none" strike="noStrike" baseline="0" dirty="0">
                <a:solidFill>
                  <a:srgbClr val="000000"/>
                </a:solidFill>
                <a:latin typeface="Times New Roman" panose="02020603050405020304" pitchFamily="18" charset="0"/>
              </a:rPr>
              <a:t>1</a:t>
            </a:r>
            <a:r>
              <a:rPr lang="de-DE" sz="2400" b="0" i="0" u="none" strike="noStrike" baseline="0" dirty="0">
                <a:solidFill>
                  <a:srgbClr val="000000"/>
                </a:solidFill>
                <a:latin typeface="Times New Roman" panose="02020603050405020304" pitchFamily="18" charset="0"/>
              </a:rPr>
              <a:t>. Vermeidung einer Gefährdung der Betriebssicherheit, </a:t>
            </a:r>
          </a:p>
          <a:p>
            <a:pPr marL="0" indent="0">
              <a:buNone/>
            </a:pPr>
            <a:r>
              <a:rPr lang="de-DE" sz="2400" b="0" i="0" u="none" strike="noStrike" baseline="0" dirty="0">
                <a:solidFill>
                  <a:srgbClr val="000000"/>
                </a:solidFill>
                <a:latin typeface="Times New Roman" panose="02020603050405020304" pitchFamily="18" charset="0"/>
              </a:rPr>
              <a:t>2. Vermeidung einer Gefahr für Leben oder Gesundheit von Menschen, </a:t>
            </a:r>
          </a:p>
          <a:p>
            <a:pPr marL="0" indent="0">
              <a:buNone/>
            </a:pPr>
            <a:r>
              <a:rPr lang="de-DE" sz="2400" b="0" i="0" u="none" strike="noStrike" baseline="0" dirty="0">
                <a:solidFill>
                  <a:srgbClr val="000000"/>
                </a:solidFill>
                <a:latin typeface="Times New Roman" panose="02020603050405020304" pitchFamily="18" charset="0"/>
              </a:rPr>
              <a:t>3. Vermeidung einer unzumutbaren Belästigung der Umgebung, </a:t>
            </a:r>
          </a:p>
          <a:p>
            <a:pPr marL="0" indent="0">
              <a:buNone/>
            </a:pPr>
            <a:r>
              <a:rPr lang="de-DE" sz="2400" b="0" i="0" u="none" strike="noStrike" baseline="0" dirty="0">
                <a:solidFill>
                  <a:srgbClr val="000000"/>
                </a:solidFill>
                <a:latin typeface="Times New Roman" panose="02020603050405020304" pitchFamily="18" charset="0"/>
              </a:rPr>
              <a:t>4. Umweltschutz (insbesondere Boden, Wasser, Luft, Licht und Klima), </a:t>
            </a:r>
          </a:p>
          <a:p>
            <a:pPr marL="0" indent="0">
              <a:buNone/>
            </a:pPr>
            <a:r>
              <a:rPr lang="de-DE" sz="2400" b="0" i="0" u="none" strike="noStrike" baseline="0" dirty="0">
                <a:solidFill>
                  <a:srgbClr val="000000"/>
                </a:solidFill>
                <a:latin typeface="Times New Roman" panose="02020603050405020304" pitchFamily="18" charset="0"/>
              </a:rPr>
              <a:t>5. bau-, feuer-, gesundheits- oder sicherheitspolizeiliche Gründe, </a:t>
            </a:r>
          </a:p>
          <a:p>
            <a:pPr marL="0" indent="0">
              <a:buNone/>
            </a:pPr>
            <a:r>
              <a:rPr lang="de-DE" sz="2400" b="0" i="0" u="none" strike="noStrike" baseline="0" dirty="0">
                <a:solidFill>
                  <a:srgbClr val="000000"/>
                </a:solidFill>
                <a:latin typeface="Times New Roman" panose="02020603050405020304" pitchFamily="18" charset="0"/>
              </a:rPr>
              <a:t>6. Jugendschutz, </a:t>
            </a:r>
          </a:p>
          <a:p>
            <a:pPr marL="0" indent="0">
              <a:buNone/>
            </a:pPr>
            <a:r>
              <a:rPr lang="de-DE" sz="2400" b="0" i="0" u="none" strike="noStrike" baseline="0" dirty="0">
                <a:solidFill>
                  <a:srgbClr val="000000"/>
                </a:solidFill>
                <a:latin typeface="Times New Roman" panose="02020603050405020304" pitchFamily="18" charset="0"/>
              </a:rPr>
              <a:t>7. Tierschutz und veterinärrechtliche Aspekte sowie </a:t>
            </a:r>
          </a:p>
          <a:p>
            <a:pPr marL="0" indent="0">
              <a:buNone/>
            </a:pPr>
            <a:r>
              <a:rPr lang="de-DE" sz="2400" b="0" i="0" u="none" strike="noStrike" baseline="0" dirty="0">
                <a:solidFill>
                  <a:srgbClr val="000000"/>
                </a:solidFill>
                <a:latin typeface="Times New Roman" panose="02020603050405020304" pitchFamily="18" charset="0"/>
              </a:rPr>
              <a:t>8. abfallrechtliche Gründe</a:t>
            </a:r>
          </a:p>
        </p:txBody>
      </p:sp>
    </p:spTree>
    <p:extLst>
      <p:ext uri="{BB962C8B-B14F-4D97-AF65-F5344CB8AC3E}">
        <p14:creationId xmlns:p14="http://schemas.microsoft.com/office/powerpoint/2010/main" val="1347210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185E54-50F1-4645-8593-E42EFAB61ACD}"/>
              </a:ext>
            </a:extLst>
          </p:cNvPr>
          <p:cNvSpPr>
            <a:spLocks noGrp="1"/>
          </p:cNvSpPr>
          <p:nvPr>
            <p:ph type="title"/>
          </p:nvPr>
        </p:nvSpPr>
        <p:spPr/>
        <p:txBody>
          <a:bodyPr/>
          <a:lstStyle/>
          <a:p>
            <a:r>
              <a:rPr lang="de-AT" dirty="0"/>
              <a:t>§ 18 Abs 2: Stand der Technik</a:t>
            </a:r>
            <a:endParaRPr lang="de-DE" dirty="0"/>
          </a:p>
        </p:txBody>
      </p:sp>
      <p:sp>
        <p:nvSpPr>
          <p:cNvPr id="3" name="Inhaltsplatzhalter 2">
            <a:extLst>
              <a:ext uri="{FF2B5EF4-FFF2-40B4-BE49-F238E27FC236}">
                <a16:creationId xmlns:a16="http://schemas.microsoft.com/office/drawing/2014/main" id="{34C1C870-823E-44A3-A562-0373F1BECEF7}"/>
              </a:ext>
            </a:extLst>
          </p:cNvPr>
          <p:cNvSpPr>
            <a:spLocks noGrp="1"/>
          </p:cNvSpPr>
          <p:nvPr>
            <p:ph idx="1"/>
          </p:nvPr>
        </p:nvSpPr>
        <p:spPr/>
        <p:txBody>
          <a:bodyPr/>
          <a:lstStyle/>
          <a:p>
            <a:pPr marL="0" indent="0">
              <a:buNone/>
            </a:pPr>
            <a:r>
              <a:rPr lang="de-DE" sz="2800" b="0" i="0" u="none" strike="noStrike" baseline="0" dirty="0">
                <a:solidFill>
                  <a:srgbClr val="000000"/>
                </a:solidFill>
                <a:latin typeface="Times New Roman" panose="02020603050405020304" pitchFamily="18" charset="0"/>
              </a:rPr>
              <a:t>(2) Der Stand der Technik im Sinne dieses Gesetzes ist der auf den einschlägigen wissenschaftlichen Erkenntnissen beruhende Entwicklungsstand fortschrittlicher Verfahren, Einrichtungen, Bau- oder Betriebsweisen, deren Funktionstüchtigkeit erprobt und erwiesen ist. Bei der Bestimmung des Standes der Technik sind insbesondere jene vergleichbaren Verfahren, Einrichtungen sowie Bau- oder Betriebsweisen heranzuziehen, welche insgesamt am wirksamsten zur Erreichung eines allgemeinen Schutzniveaus für die Umwelt sind.</a:t>
            </a:r>
          </a:p>
          <a:p>
            <a:pPr marL="0" indent="0">
              <a:buNone/>
            </a:pPr>
            <a:endParaRPr lang="de-DE" dirty="0">
              <a:solidFill>
                <a:srgbClr val="000000"/>
              </a:solidFill>
              <a:latin typeface="Times New Roman" panose="02020603050405020304" pitchFamily="18" charset="0"/>
            </a:endParaRPr>
          </a:p>
          <a:p>
            <a:pPr marL="0" indent="0">
              <a:buNone/>
            </a:pPr>
            <a:r>
              <a:rPr lang="de-DE" dirty="0"/>
              <a:t>…..Normen, OIB </a:t>
            </a:r>
            <a:r>
              <a:rPr lang="de-DE" dirty="0" err="1"/>
              <a:t>usw</a:t>
            </a:r>
            <a:endParaRPr lang="de-DE" dirty="0"/>
          </a:p>
          <a:p>
            <a:endParaRPr lang="de-DE" dirty="0"/>
          </a:p>
        </p:txBody>
      </p:sp>
    </p:spTree>
    <p:extLst>
      <p:ext uri="{BB962C8B-B14F-4D97-AF65-F5344CB8AC3E}">
        <p14:creationId xmlns:p14="http://schemas.microsoft.com/office/powerpoint/2010/main" val="3193930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0777AA-0A2E-4A06-A0B2-08DAB9A62CB0}"/>
              </a:ext>
            </a:extLst>
          </p:cNvPr>
          <p:cNvSpPr>
            <a:spLocks noGrp="1"/>
          </p:cNvSpPr>
          <p:nvPr>
            <p:ph type="title"/>
          </p:nvPr>
        </p:nvSpPr>
        <p:spPr/>
        <p:txBody>
          <a:bodyPr/>
          <a:lstStyle/>
          <a:p>
            <a:r>
              <a:rPr lang="de-AT" dirty="0"/>
              <a:t>Eignungsfeststellung 2</a:t>
            </a:r>
            <a:endParaRPr lang="de-DE" dirty="0"/>
          </a:p>
        </p:txBody>
      </p:sp>
      <p:sp>
        <p:nvSpPr>
          <p:cNvPr id="3" name="Inhaltsplatzhalter 2">
            <a:extLst>
              <a:ext uri="{FF2B5EF4-FFF2-40B4-BE49-F238E27FC236}">
                <a16:creationId xmlns:a16="http://schemas.microsoft.com/office/drawing/2014/main" id="{FA3873AF-4E57-4821-B17F-23204BADF5D5}"/>
              </a:ext>
            </a:extLst>
          </p:cNvPr>
          <p:cNvSpPr>
            <a:spLocks noGrp="1"/>
          </p:cNvSpPr>
          <p:nvPr>
            <p:ph idx="1"/>
          </p:nvPr>
        </p:nvSpPr>
        <p:spPr/>
        <p:txBody>
          <a:bodyPr/>
          <a:lstStyle/>
          <a:p>
            <a:pPr marL="0" indent="0">
              <a:buNone/>
            </a:pPr>
            <a:r>
              <a:rPr lang="de-AT" dirty="0"/>
              <a:t>- Generelle Eignungsfeststellung möglich</a:t>
            </a:r>
          </a:p>
          <a:p>
            <a:pPr>
              <a:buFontTx/>
              <a:buChar char="-"/>
            </a:pPr>
            <a:r>
              <a:rPr lang="de-AT" dirty="0"/>
              <a:t>bewilligte brandschutztechnische -und haustechnische Anlagen    werden übernommen</a:t>
            </a:r>
          </a:p>
          <a:p>
            <a:pPr>
              <a:buFontTx/>
              <a:buChar char="-"/>
            </a:pPr>
            <a:r>
              <a:rPr lang="de-AT" dirty="0"/>
              <a:t>Wechsel des Veranstalters oder Inhaber nicht relevant</a:t>
            </a:r>
          </a:p>
          <a:p>
            <a:pPr>
              <a:buFontTx/>
              <a:buChar char="-"/>
            </a:pPr>
            <a:r>
              <a:rPr lang="de-AT" dirty="0"/>
              <a:t>erlischt, wenn 5 Jahre keine Veranstaltung durchgeführt wurde</a:t>
            </a:r>
          </a:p>
          <a:p>
            <a:pPr>
              <a:buFontTx/>
              <a:buChar char="-"/>
            </a:pPr>
            <a:r>
              <a:rPr lang="de-AT" dirty="0"/>
              <a:t>Feststellungsbescheid möglich</a:t>
            </a:r>
            <a:br>
              <a:rPr lang="de-AT" dirty="0"/>
            </a:br>
            <a:endParaRPr lang="de-DE" dirty="0"/>
          </a:p>
        </p:txBody>
      </p:sp>
    </p:spTree>
    <p:extLst>
      <p:ext uri="{BB962C8B-B14F-4D97-AF65-F5344CB8AC3E}">
        <p14:creationId xmlns:p14="http://schemas.microsoft.com/office/powerpoint/2010/main" val="3461907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51B2B0-F9FA-4223-8F5B-3542157028A7}"/>
              </a:ext>
            </a:extLst>
          </p:cNvPr>
          <p:cNvSpPr>
            <a:spLocks noGrp="1"/>
          </p:cNvSpPr>
          <p:nvPr>
            <p:ph type="title"/>
          </p:nvPr>
        </p:nvSpPr>
        <p:spPr/>
        <p:txBody>
          <a:bodyPr>
            <a:normAutofit/>
          </a:bodyPr>
          <a:lstStyle/>
          <a:p>
            <a:br>
              <a:rPr lang="de-AT" dirty="0"/>
            </a:br>
            <a:r>
              <a:rPr lang="de-AT" dirty="0"/>
              <a:t>Ausnahmen vom Stand der Technik</a:t>
            </a:r>
            <a:endParaRPr lang="de-DE" dirty="0"/>
          </a:p>
        </p:txBody>
      </p:sp>
      <p:sp>
        <p:nvSpPr>
          <p:cNvPr id="3" name="Inhaltsplatzhalter 2">
            <a:extLst>
              <a:ext uri="{FF2B5EF4-FFF2-40B4-BE49-F238E27FC236}">
                <a16:creationId xmlns:a16="http://schemas.microsoft.com/office/drawing/2014/main" id="{E0B10E50-75A1-4C44-BF5E-595729529377}"/>
              </a:ext>
            </a:extLst>
          </p:cNvPr>
          <p:cNvSpPr>
            <a:spLocks noGrp="1"/>
          </p:cNvSpPr>
          <p:nvPr>
            <p:ph idx="1"/>
          </p:nvPr>
        </p:nvSpPr>
        <p:spPr/>
        <p:txBody>
          <a:bodyPr/>
          <a:lstStyle/>
          <a:p>
            <a:pPr marL="0" indent="0">
              <a:buNone/>
            </a:pPr>
            <a:endParaRPr lang="de-AT" dirty="0"/>
          </a:p>
          <a:p>
            <a:pPr marL="0" indent="0">
              <a:buNone/>
            </a:pPr>
            <a:r>
              <a:rPr lang="de-DE" sz="2400" b="0" i="0" u="none" strike="noStrike" baseline="0" dirty="0">
                <a:solidFill>
                  <a:srgbClr val="000000"/>
                </a:solidFill>
                <a:latin typeface="Times New Roman" panose="02020603050405020304" pitchFamily="18" charset="0"/>
              </a:rPr>
              <a:t>(7) Die Behörde kann auf begründeten Antrag Ausnahmen vom Stand der Technik (Abs. 2) zulassen, wenn zu erwarten ist, dass die Schutzinteressen des Abs. 1 auch bei Bewilligung der Ausnahme allenfalls bei Einhaltung der erforderlichen Auflagen, Aufträge und Bedingungen gewährleistet sind. Organisatorische Maßnahmen sind nur dann als Ersatzmaßnahmen zuzulassen, wenn eine befristete Veranstaltung vorliegt und sonst ein unverhältnismäßiger finanzieller Aufwand entsteht. </a:t>
            </a:r>
            <a:endParaRPr lang="de-DE" sz="2400" dirty="0"/>
          </a:p>
        </p:txBody>
      </p:sp>
    </p:spTree>
    <p:extLst>
      <p:ext uri="{BB962C8B-B14F-4D97-AF65-F5344CB8AC3E}">
        <p14:creationId xmlns:p14="http://schemas.microsoft.com/office/powerpoint/2010/main" val="3141092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051DBC-A333-4A79-8266-4784D2C1304D}"/>
              </a:ext>
            </a:extLst>
          </p:cNvPr>
          <p:cNvSpPr>
            <a:spLocks noGrp="1"/>
          </p:cNvSpPr>
          <p:nvPr>
            <p:ph type="title"/>
          </p:nvPr>
        </p:nvSpPr>
        <p:spPr>
          <a:xfrm>
            <a:off x="998456" y="176589"/>
            <a:ext cx="10515600" cy="1325563"/>
          </a:xfrm>
        </p:spPr>
        <p:txBody>
          <a:bodyPr/>
          <a:lstStyle/>
          <a:p>
            <a:r>
              <a:rPr lang="de-AT" b="1" dirty="0"/>
              <a:t>Das neue Veranstaltungsgesetz</a:t>
            </a:r>
            <a:endParaRPr lang="de-DE" b="1" dirty="0"/>
          </a:p>
        </p:txBody>
      </p:sp>
      <p:sp>
        <p:nvSpPr>
          <p:cNvPr id="3" name="Inhaltsplatzhalter 2">
            <a:extLst>
              <a:ext uri="{FF2B5EF4-FFF2-40B4-BE49-F238E27FC236}">
                <a16:creationId xmlns:a16="http://schemas.microsoft.com/office/drawing/2014/main" id="{EE859E90-4DAB-4824-B842-1349A0A79BDF}"/>
              </a:ext>
            </a:extLst>
          </p:cNvPr>
          <p:cNvSpPr>
            <a:spLocks noGrp="1"/>
          </p:cNvSpPr>
          <p:nvPr>
            <p:ph sz="half" idx="1"/>
          </p:nvPr>
        </p:nvSpPr>
        <p:spPr/>
        <p:txBody>
          <a:bodyPr>
            <a:normAutofit/>
          </a:bodyPr>
          <a:lstStyle/>
          <a:p>
            <a:r>
              <a:rPr lang="de-AT" sz="2400" dirty="0">
                <a:solidFill>
                  <a:srgbClr val="FF0000"/>
                </a:solidFill>
              </a:rPr>
              <a:t>Bis 30.11.2020:</a:t>
            </a:r>
          </a:p>
          <a:p>
            <a:endParaRPr lang="de-AT" sz="2400" dirty="0"/>
          </a:p>
          <a:p>
            <a:pPr marL="0" indent="0">
              <a:buNone/>
            </a:pPr>
            <a:r>
              <a:rPr lang="de-AT" sz="2400" dirty="0"/>
              <a:t>Wiener Veranstaltungsgesetz</a:t>
            </a:r>
          </a:p>
          <a:p>
            <a:pPr marL="0" indent="0">
              <a:buNone/>
            </a:pPr>
            <a:r>
              <a:rPr lang="de-AT" sz="2400" dirty="0"/>
              <a:t>Wiener </a:t>
            </a:r>
            <a:r>
              <a:rPr lang="de-AT" sz="2400" dirty="0" err="1"/>
              <a:t>Veranstaltungsstättengesetz</a:t>
            </a:r>
            <a:endParaRPr lang="de-DE" sz="2400" dirty="0"/>
          </a:p>
        </p:txBody>
      </p:sp>
      <p:sp>
        <p:nvSpPr>
          <p:cNvPr id="4" name="Inhaltsplatzhalter 3">
            <a:extLst>
              <a:ext uri="{FF2B5EF4-FFF2-40B4-BE49-F238E27FC236}">
                <a16:creationId xmlns:a16="http://schemas.microsoft.com/office/drawing/2014/main" id="{6F644F6C-A659-4CB4-BF17-2820CC4A0CE5}"/>
              </a:ext>
            </a:extLst>
          </p:cNvPr>
          <p:cNvSpPr>
            <a:spLocks noGrp="1"/>
          </p:cNvSpPr>
          <p:nvPr>
            <p:ph sz="half" idx="2"/>
          </p:nvPr>
        </p:nvSpPr>
        <p:spPr/>
        <p:txBody>
          <a:bodyPr/>
          <a:lstStyle/>
          <a:p>
            <a:r>
              <a:rPr lang="de-AT" dirty="0">
                <a:solidFill>
                  <a:srgbClr val="FF0000"/>
                </a:solidFill>
              </a:rPr>
              <a:t>Ab 1.12.2020</a:t>
            </a:r>
          </a:p>
          <a:p>
            <a:endParaRPr lang="de-AT" dirty="0"/>
          </a:p>
          <a:p>
            <a:pPr marL="0" indent="0">
              <a:buNone/>
            </a:pPr>
            <a:r>
              <a:rPr lang="de-AT" dirty="0"/>
              <a:t>Wiener Veranstaltungsgesetz 2020 (= </a:t>
            </a:r>
            <a:r>
              <a:rPr lang="de-AT" dirty="0" err="1"/>
              <a:t>Wr</a:t>
            </a:r>
            <a:r>
              <a:rPr lang="de-AT" dirty="0"/>
              <a:t>. VG)</a:t>
            </a:r>
          </a:p>
          <a:p>
            <a:pPr marL="0" indent="0">
              <a:buNone/>
            </a:pPr>
            <a:r>
              <a:rPr lang="de-AT" dirty="0"/>
              <a:t>Landesgesetzblatt 53/2020</a:t>
            </a:r>
            <a:endParaRPr lang="de-DE" dirty="0"/>
          </a:p>
        </p:txBody>
      </p:sp>
    </p:spTree>
    <p:extLst>
      <p:ext uri="{BB962C8B-B14F-4D97-AF65-F5344CB8AC3E}">
        <p14:creationId xmlns:p14="http://schemas.microsoft.com/office/powerpoint/2010/main" val="3749670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718869-3539-438D-87ED-8D50B1291BCC}"/>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Änderungen in Veranstaltungsstätte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D4C406C0-BB51-48CD-96C4-07C66A493BA9}"/>
              </a:ext>
            </a:extLst>
          </p:cNvPr>
          <p:cNvSpPr>
            <a:spLocks noGrp="1"/>
          </p:cNvSpPr>
          <p:nvPr>
            <p:ph idx="1"/>
          </p:nvPr>
        </p:nvSpPr>
        <p:spPr/>
        <p:txBody>
          <a:bodyPr/>
          <a:lstStyle/>
          <a:p>
            <a:pPr marL="0" indent="0">
              <a:buNone/>
            </a:pPr>
            <a:r>
              <a:rPr lang="de-DE" sz="1800" dirty="0">
                <a:latin typeface="Arial" panose="020B0604020202020204" pitchFamily="34" charset="0"/>
                <a:cs typeface="Arial" panose="020B0604020202020204" pitchFamily="34" charset="0"/>
              </a:rPr>
              <a:t>Nur </a:t>
            </a:r>
            <a:r>
              <a:rPr lang="de-DE" sz="1800" b="0" i="0" u="none" strike="noStrike" baseline="0" dirty="0">
                <a:latin typeface="Arial" panose="020B0604020202020204" pitchFamily="34" charset="0"/>
                <a:cs typeface="Arial" panose="020B0604020202020204" pitchFamily="34" charset="0"/>
              </a:rPr>
              <a:t>Anzeige bei:</a:t>
            </a:r>
          </a:p>
          <a:p>
            <a:pPr marL="0" indent="0">
              <a:buNone/>
            </a:pPr>
            <a:r>
              <a:rPr lang="de-DE" sz="1800" b="0" i="0" u="none" strike="noStrike" baseline="0" dirty="0">
                <a:latin typeface="Arial" panose="020B0604020202020204" pitchFamily="34" charset="0"/>
                <a:cs typeface="Arial" panose="020B0604020202020204" pitchFamily="34" charset="0"/>
              </a:rPr>
              <a:t>1. Verminderung der Personenzahl, </a:t>
            </a:r>
          </a:p>
          <a:p>
            <a:pPr marL="0" indent="0">
              <a:buNone/>
            </a:pPr>
            <a:r>
              <a:rPr lang="de-DE" sz="1800" b="0" i="0" u="none" strike="noStrike" baseline="0" dirty="0">
                <a:latin typeface="Arial" panose="020B0604020202020204" pitchFamily="34" charset="0"/>
                <a:cs typeface="Arial" panose="020B0604020202020204" pitchFamily="34" charset="0"/>
              </a:rPr>
              <a:t>2. Austausch von gleichartigen Maschinen, Geräten oder Ausstattungen, </a:t>
            </a:r>
          </a:p>
          <a:p>
            <a:pPr marL="0" indent="0">
              <a:buNone/>
            </a:pPr>
            <a:r>
              <a:rPr lang="de-DE" sz="1800" b="0" i="0" u="none" strike="noStrike" baseline="0" dirty="0">
                <a:latin typeface="Arial" panose="020B0604020202020204" pitchFamily="34" charset="0"/>
                <a:cs typeface="Arial" panose="020B0604020202020204" pitchFamily="34" charset="0"/>
              </a:rPr>
              <a:t>3. geringfügige Änderungen, welche die Fluchtwege und Ausgänge oder tragende Bauelemente nicht beeinträchtigen, </a:t>
            </a:r>
          </a:p>
          <a:p>
            <a:pPr marL="0" indent="0">
              <a:buNone/>
            </a:pPr>
            <a:r>
              <a:rPr lang="de-DE" sz="1800" b="0" i="0" u="none" strike="noStrike" baseline="0" dirty="0">
                <a:latin typeface="Arial" panose="020B0604020202020204" pitchFamily="34" charset="0"/>
                <a:cs typeface="Arial" panose="020B0604020202020204" pitchFamily="34" charset="0"/>
              </a:rPr>
              <a:t>4. Veränderung der Bestuhlung ohne Erhöhung der Personenzahl. </a:t>
            </a:r>
          </a:p>
          <a:p>
            <a:pPr marL="0" indent="0">
              <a:buNone/>
            </a:pPr>
            <a:endParaRPr lang="de-DE" sz="1800" dirty="0">
              <a:latin typeface="Arial" panose="020B0604020202020204" pitchFamily="34" charset="0"/>
              <a:cs typeface="Arial" panose="020B0604020202020204" pitchFamily="34" charset="0"/>
            </a:endParaRPr>
          </a:p>
          <a:p>
            <a:pPr marL="0" indent="0">
              <a:buNone/>
            </a:pPr>
            <a:r>
              <a:rPr lang="de-DE" sz="1800" dirty="0">
                <a:latin typeface="Arial" panose="020B0604020202020204" pitchFamily="34" charset="0"/>
                <a:cs typeface="Arial" panose="020B0604020202020204" pitchFamily="34" charset="0"/>
              </a:rPr>
              <a:t>sonst neues Verfahren</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5532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9CB9A0-3936-44C1-9A94-8F739A972D96}"/>
              </a:ext>
            </a:extLst>
          </p:cNvPr>
          <p:cNvSpPr>
            <a:spLocks noGrp="1"/>
          </p:cNvSpPr>
          <p:nvPr>
            <p:ph type="title"/>
          </p:nvPr>
        </p:nvSpPr>
        <p:spPr/>
        <p:txBody>
          <a:bodyPr/>
          <a:lstStyle/>
          <a:p>
            <a:r>
              <a:rPr lang="de-AT" dirty="0"/>
              <a:t>Wiederkehrende Überprüfung</a:t>
            </a:r>
            <a:endParaRPr lang="de-DE" dirty="0"/>
          </a:p>
        </p:txBody>
      </p:sp>
      <p:sp>
        <p:nvSpPr>
          <p:cNvPr id="3" name="Inhaltsplatzhalter 2">
            <a:extLst>
              <a:ext uri="{FF2B5EF4-FFF2-40B4-BE49-F238E27FC236}">
                <a16:creationId xmlns:a16="http://schemas.microsoft.com/office/drawing/2014/main" id="{07D53046-1404-44AF-BDB0-CAE3322962E9}"/>
              </a:ext>
            </a:extLst>
          </p:cNvPr>
          <p:cNvSpPr>
            <a:spLocks noGrp="1"/>
          </p:cNvSpPr>
          <p:nvPr>
            <p:ph idx="1"/>
          </p:nvPr>
        </p:nvSpPr>
        <p:spPr/>
        <p:txBody>
          <a:bodyPr/>
          <a:lstStyle/>
          <a:p>
            <a:pPr marL="0" indent="0">
              <a:buNone/>
            </a:pPr>
            <a:r>
              <a:rPr lang="de-AT" dirty="0"/>
              <a:t>- </a:t>
            </a:r>
            <a:r>
              <a:rPr lang="de-AT" dirty="0">
                <a:latin typeface="Arial" panose="020B0604020202020204" pitchFamily="34" charset="0"/>
                <a:cs typeface="Arial" panose="020B0604020202020204" pitchFamily="34" charset="0"/>
              </a:rPr>
              <a:t>Alle 5 Jahre</a:t>
            </a:r>
          </a:p>
          <a:p>
            <a:pPr>
              <a:buFontTx/>
              <a:buChar char="-"/>
            </a:pPr>
            <a:r>
              <a:rPr lang="de-AT" dirty="0">
                <a:latin typeface="Arial" panose="020B0604020202020204" pitchFamily="34" charset="0"/>
                <a:cs typeface="Arial" panose="020B0604020202020204" pitchFamily="34" charset="0"/>
              </a:rPr>
              <a:t>Fassungsraum mehr als 500 Personen</a:t>
            </a:r>
          </a:p>
          <a:p>
            <a:pPr>
              <a:buFontTx/>
              <a:buChar char="-"/>
            </a:pPr>
            <a:r>
              <a:rPr lang="de-AT" dirty="0">
                <a:latin typeface="Arial" panose="020B0604020202020204" pitchFamily="34" charset="0"/>
                <a:cs typeface="Arial" panose="020B0604020202020204" pitchFamily="34" charset="0"/>
              </a:rPr>
              <a:t>Sachverständiger oder Selbstüberprüfung</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1402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EA6C30-84C4-43BE-A9F9-C3785069DE39}"/>
              </a:ext>
            </a:extLst>
          </p:cNvPr>
          <p:cNvSpPr>
            <a:spLocks noGrp="1"/>
          </p:cNvSpPr>
          <p:nvPr>
            <p:ph type="title"/>
          </p:nvPr>
        </p:nvSpPr>
        <p:spPr/>
        <p:txBody>
          <a:bodyPr/>
          <a:lstStyle/>
          <a:p>
            <a:r>
              <a:rPr lang="de-AT" dirty="0"/>
              <a:t>§ 22 Eignung der Veranstaltungsstätte</a:t>
            </a:r>
            <a:endParaRPr lang="de-DE" dirty="0"/>
          </a:p>
        </p:txBody>
      </p:sp>
      <p:sp>
        <p:nvSpPr>
          <p:cNvPr id="3" name="Inhaltsplatzhalter 2">
            <a:extLst>
              <a:ext uri="{FF2B5EF4-FFF2-40B4-BE49-F238E27FC236}">
                <a16:creationId xmlns:a16="http://schemas.microsoft.com/office/drawing/2014/main" id="{657595BD-7EF9-4C16-B98F-4E0E6E1291E4}"/>
              </a:ext>
            </a:extLst>
          </p:cNvPr>
          <p:cNvSpPr>
            <a:spLocks noGrp="1"/>
          </p:cNvSpPr>
          <p:nvPr>
            <p:ph idx="1"/>
          </p:nvPr>
        </p:nvSpPr>
        <p:spPr/>
        <p:txBody>
          <a:bodyPr>
            <a:normAutofit/>
          </a:bodyPr>
          <a:lstStyle/>
          <a:p>
            <a:r>
              <a:rPr lang="de-DE" sz="2400" b="0" i="0" u="none" strike="noStrike" baseline="0" dirty="0">
                <a:solidFill>
                  <a:srgbClr val="000000"/>
                </a:solidFill>
                <a:latin typeface="Times New Roman" panose="02020603050405020304" pitchFamily="18" charset="0"/>
              </a:rPr>
              <a:t>(2) Eine Veranstaltungsstätte umfasst alle im Zuge der Veranstaltung verwendeten Gebäude, Räume, Einrichtungen und Freiflächen. Sie muss örtlich bestimmt, ortsfest und für die Behörde jederzeit zugänglich sein. Bei der Beurteilung der Eignung einer Veranstaltungsstätte sind auch angrenzende Flächen mitzuberücksichtigen, die für den Zu- und Abgang der Personen unmittelbar erforderlich sind. </a:t>
            </a:r>
            <a:endParaRPr lang="de-DE" sz="2400" dirty="0"/>
          </a:p>
        </p:txBody>
      </p:sp>
    </p:spTree>
    <p:extLst>
      <p:ext uri="{BB962C8B-B14F-4D97-AF65-F5344CB8AC3E}">
        <p14:creationId xmlns:p14="http://schemas.microsoft.com/office/powerpoint/2010/main" val="2509392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6F3114-4E4E-4C3E-ABB8-591250B028C7}"/>
              </a:ext>
            </a:extLst>
          </p:cNvPr>
          <p:cNvSpPr>
            <a:spLocks noGrp="1"/>
          </p:cNvSpPr>
          <p:nvPr>
            <p:ph type="title"/>
          </p:nvPr>
        </p:nvSpPr>
        <p:spPr>
          <a:xfrm>
            <a:off x="838200" y="365126"/>
            <a:ext cx="10515600" cy="935774"/>
          </a:xfrm>
        </p:spPr>
        <p:txBody>
          <a:bodyPr/>
          <a:lstStyle/>
          <a:p>
            <a:r>
              <a:rPr lang="de-AT" b="1" dirty="0">
                <a:latin typeface="Arial" panose="020B0604020202020204" pitchFamily="34" charset="0"/>
                <a:cs typeface="Arial" panose="020B0604020202020204" pitchFamily="34" charset="0"/>
              </a:rPr>
              <a:t>Fassungsraum</a:t>
            </a:r>
            <a:endParaRPr lang="de-DE" b="1"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2421E6A0-2BB4-4314-A4B2-847F682B625D}"/>
              </a:ext>
            </a:extLst>
          </p:cNvPr>
          <p:cNvSpPr>
            <a:spLocks noGrp="1"/>
          </p:cNvSpPr>
          <p:nvPr>
            <p:ph idx="1"/>
          </p:nvPr>
        </p:nvSpPr>
        <p:spPr>
          <a:xfrm>
            <a:off x="838200" y="2281287"/>
            <a:ext cx="10515600" cy="3895676"/>
          </a:xfrm>
        </p:spPr>
        <p:txBody>
          <a:bodyPr>
            <a:normAutofit/>
          </a:bodyPr>
          <a:lstStyle/>
          <a:p>
            <a:r>
              <a:rPr lang="de-DE" sz="2000" b="0" i="0" u="none" strike="noStrike" baseline="0" dirty="0">
                <a:solidFill>
                  <a:srgbClr val="000000"/>
                </a:solidFill>
                <a:latin typeface="Arial" panose="020B0604020202020204" pitchFamily="34" charset="0"/>
                <a:cs typeface="Arial" panose="020B0604020202020204" pitchFamily="34" charset="0"/>
              </a:rPr>
              <a:t>für Sitzplätze an Tischen und bei Ausstellungsräumen eine Person je m² Grundfläche der zur Verfügung stehenden Veranstaltungsfläche, </a:t>
            </a:r>
          </a:p>
          <a:p>
            <a:r>
              <a:rPr lang="de-DE" sz="2000" b="0" i="0" u="none" strike="noStrike" baseline="0" dirty="0">
                <a:solidFill>
                  <a:srgbClr val="000000"/>
                </a:solidFill>
                <a:latin typeface="Arial" panose="020B0604020202020204" pitchFamily="34" charset="0"/>
                <a:cs typeface="Arial" panose="020B0604020202020204" pitchFamily="34" charset="0"/>
              </a:rPr>
              <a:t>für Sitzplätze in Reihen zwei Personen je m² Grundfläche der zur Verfügung stehenden Veranstaltungsfläche, </a:t>
            </a:r>
          </a:p>
          <a:p>
            <a:r>
              <a:rPr lang="de-DE" sz="2000" b="0" i="0" u="none" strike="noStrike" baseline="0" dirty="0">
                <a:solidFill>
                  <a:srgbClr val="000000"/>
                </a:solidFill>
                <a:latin typeface="Arial" panose="020B0604020202020204" pitchFamily="34" charset="0"/>
                <a:cs typeface="Arial" panose="020B0604020202020204" pitchFamily="34" charset="0"/>
              </a:rPr>
              <a:t>für Stehplätze auf Stufenreihen zwei Personen je laufendem Meter Stufenreihe, </a:t>
            </a:r>
          </a:p>
          <a:p>
            <a:r>
              <a:rPr lang="de-DE" sz="2000" b="0" i="0" u="none" strike="noStrike" baseline="0" dirty="0">
                <a:solidFill>
                  <a:srgbClr val="000000"/>
                </a:solidFill>
                <a:latin typeface="Arial" panose="020B0604020202020204" pitchFamily="34" charset="0"/>
                <a:cs typeface="Arial" panose="020B0604020202020204" pitchFamily="34" charset="0"/>
              </a:rPr>
              <a:t>für sonstige Stehplätze drei Personen je m² Grundfläche des jeweiligen Bereichs (wobei Verkehrs- und Fluchtwege nicht mitzurechnen sind). </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4520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496811-4A10-4F4E-BE3A-C5F679A0F6BB}"/>
              </a:ext>
            </a:extLst>
          </p:cNvPr>
          <p:cNvSpPr>
            <a:spLocks noGrp="1"/>
          </p:cNvSpPr>
          <p:nvPr>
            <p:ph type="title"/>
          </p:nvPr>
        </p:nvSpPr>
        <p:spPr/>
        <p:txBody>
          <a:bodyPr/>
          <a:lstStyle/>
          <a:p>
            <a:r>
              <a:rPr lang="de-AT" dirty="0"/>
              <a:t>Zugänglichkeit für Behinderte</a:t>
            </a:r>
            <a:endParaRPr lang="de-DE" dirty="0"/>
          </a:p>
        </p:txBody>
      </p:sp>
      <p:sp>
        <p:nvSpPr>
          <p:cNvPr id="3" name="Inhaltsplatzhalter 2">
            <a:extLst>
              <a:ext uri="{FF2B5EF4-FFF2-40B4-BE49-F238E27FC236}">
                <a16:creationId xmlns:a16="http://schemas.microsoft.com/office/drawing/2014/main" id="{E53E67A6-600B-42E8-AFA1-3CEA4E5C62EA}"/>
              </a:ext>
            </a:extLst>
          </p:cNvPr>
          <p:cNvSpPr>
            <a:spLocks noGrp="1"/>
          </p:cNvSpPr>
          <p:nvPr>
            <p:ph idx="1"/>
          </p:nvPr>
        </p:nvSpPr>
        <p:spPr/>
        <p:txBody>
          <a:bodyPr/>
          <a:lstStyle/>
          <a:p>
            <a:r>
              <a:rPr lang="de-AT" dirty="0">
                <a:latin typeface="Arial" panose="020B0604020202020204" pitchFamily="34" charset="0"/>
                <a:cs typeface="Arial" panose="020B0604020202020204" pitchFamily="34" charset="0"/>
              </a:rPr>
              <a:t>Bis 100 Personen 2 Rollstühle</a:t>
            </a:r>
          </a:p>
          <a:p>
            <a:r>
              <a:rPr lang="de-AT" dirty="0">
                <a:latin typeface="Arial" panose="020B0604020202020204" pitchFamily="34" charset="0"/>
                <a:cs typeface="Arial" panose="020B0604020202020204" pitchFamily="34" charset="0"/>
              </a:rPr>
              <a:t>Pro 100 zusätzliche Personen 1 Rollstuhl</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1152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3EE017-D817-453B-80E6-6D391D83DE54}"/>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Allgemeines zur Eignung </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E5DCD401-AC2D-4304-8E1B-AEC4640ADC63}"/>
              </a:ext>
            </a:extLst>
          </p:cNvPr>
          <p:cNvSpPr>
            <a:spLocks noGrp="1"/>
          </p:cNvSpPr>
          <p:nvPr>
            <p:ph idx="1"/>
          </p:nvPr>
        </p:nvSpPr>
        <p:spPr/>
        <p:txBody>
          <a:bodyPr/>
          <a:lstStyle/>
          <a:p>
            <a:r>
              <a:rPr lang="de-AT" dirty="0">
                <a:latin typeface="Arial" panose="020B0604020202020204" pitchFamily="34" charset="0"/>
                <a:cs typeface="Arial" panose="020B0604020202020204" pitchFamily="34" charset="0"/>
              </a:rPr>
              <a:t>Rauchverbot</a:t>
            </a:r>
          </a:p>
          <a:p>
            <a:pPr marL="0" indent="0">
              <a:buNone/>
            </a:pPr>
            <a:endParaRPr lang="de-AT" dirty="0">
              <a:latin typeface="Arial" panose="020B0604020202020204" pitchFamily="34" charset="0"/>
              <a:cs typeface="Arial" panose="020B0604020202020204" pitchFamily="34" charset="0"/>
            </a:endParaRPr>
          </a:p>
          <a:p>
            <a:r>
              <a:rPr lang="de-DE" sz="1800" b="0" i="0" u="none" strike="noStrike" baseline="0" dirty="0">
                <a:solidFill>
                  <a:srgbClr val="000000"/>
                </a:solidFill>
                <a:latin typeface="Arial" panose="020B0604020202020204" pitchFamily="34" charset="0"/>
                <a:cs typeface="Arial" panose="020B0604020202020204" pitchFamily="34" charset="0"/>
              </a:rPr>
              <a:t>(</a:t>
            </a:r>
            <a:r>
              <a:rPr lang="de-DE" sz="2400" b="0" i="0" u="none" strike="noStrike" baseline="0" dirty="0">
                <a:solidFill>
                  <a:srgbClr val="000000"/>
                </a:solidFill>
                <a:latin typeface="Arial" panose="020B0604020202020204" pitchFamily="34" charset="0"/>
                <a:cs typeface="Arial" panose="020B0604020202020204" pitchFamily="34" charset="0"/>
              </a:rPr>
              <a:t>7) Veranstaltungsstätten sind mit einer äußeren Bezeichnung zu versehen, die zumindest den Namen der Veranstalterin bzw. des Veranstalters sowie einen unmissverständlichen Hinweis auf die Arten der Veranstaltungen enthalten muss. </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0554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F69B1B-9BE0-4E7F-8737-3EF9E0C47842}"/>
              </a:ext>
            </a:extLst>
          </p:cNvPr>
          <p:cNvSpPr>
            <a:spLocks noGrp="1"/>
          </p:cNvSpPr>
          <p:nvPr>
            <p:ph type="title"/>
          </p:nvPr>
        </p:nvSpPr>
        <p:spPr/>
        <p:txBody>
          <a:bodyPr/>
          <a:lstStyle/>
          <a:p>
            <a:r>
              <a:rPr lang="de-AT" b="1" dirty="0"/>
              <a:t>Lärmschutz</a:t>
            </a:r>
            <a:endParaRPr lang="de-DE" b="1" dirty="0"/>
          </a:p>
        </p:txBody>
      </p:sp>
      <p:sp>
        <p:nvSpPr>
          <p:cNvPr id="3" name="Inhaltsplatzhalter 2">
            <a:extLst>
              <a:ext uri="{FF2B5EF4-FFF2-40B4-BE49-F238E27FC236}">
                <a16:creationId xmlns:a16="http://schemas.microsoft.com/office/drawing/2014/main" id="{8917D263-A544-4915-8DBF-6FFCACB383D1}"/>
              </a:ext>
            </a:extLst>
          </p:cNvPr>
          <p:cNvSpPr>
            <a:spLocks noGrp="1"/>
          </p:cNvSpPr>
          <p:nvPr>
            <p:ph idx="1"/>
          </p:nvPr>
        </p:nvSpPr>
        <p:spPr>
          <a:xfrm>
            <a:off x="282019" y="2139884"/>
            <a:ext cx="10515600" cy="3961664"/>
          </a:xfrm>
        </p:spPr>
        <p:txBody>
          <a:bodyPr>
            <a:normAutofit/>
          </a:bodyPr>
          <a:lstStyle/>
          <a:p>
            <a:r>
              <a:rPr lang="de-AT" sz="2400" dirty="0">
                <a:latin typeface="Arial" panose="020B0604020202020204" pitchFamily="34" charset="0"/>
                <a:cs typeface="Arial" panose="020B0604020202020204" pitchFamily="34" charset="0"/>
              </a:rPr>
              <a:t>Grenzwert 100 dB sowie 118 dB</a:t>
            </a:r>
          </a:p>
          <a:p>
            <a:r>
              <a:rPr lang="de-AT" sz="2400" dirty="0">
                <a:latin typeface="Arial" panose="020B0604020202020204" pitchFamily="34" charset="0"/>
                <a:cs typeface="Arial" panose="020B0604020202020204" pitchFamily="34" charset="0"/>
              </a:rPr>
              <a:t>Ab 93 dB </a:t>
            </a:r>
            <a:r>
              <a:rPr lang="de-AT" sz="2400" dirty="0" err="1">
                <a:latin typeface="Arial" panose="020B0604020202020204" pitchFamily="34" charset="0"/>
                <a:cs typeface="Arial" panose="020B0604020202020204" pitchFamily="34" charset="0"/>
              </a:rPr>
              <a:t>Geshörschutzmittel</a:t>
            </a:r>
            <a:endParaRPr lang="de-AT" sz="2400" dirty="0">
              <a:latin typeface="Arial" panose="020B0604020202020204" pitchFamily="34" charset="0"/>
              <a:cs typeface="Arial" panose="020B0604020202020204" pitchFamily="34" charset="0"/>
            </a:endParaRPr>
          </a:p>
          <a:p>
            <a:r>
              <a:rPr lang="de-AT" sz="2400" dirty="0">
                <a:latin typeface="Arial" panose="020B0604020202020204" pitchFamily="34" charset="0"/>
                <a:cs typeface="Arial" panose="020B0604020202020204" pitchFamily="34" charset="0"/>
              </a:rPr>
              <a:t>Besondere Vorschriften für </a:t>
            </a:r>
            <a:r>
              <a:rPr lang="de-AT" sz="2400" dirty="0" err="1">
                <a:latin typeface="Arial" panose="020B0604020202020204" pitchFamily="34" charset="0"/>
                <a:cs typeface="Arial" panose="020B0604020202020204" pitchFamily="34" charset="0"/>
              </a:rPr>
              <a:t>outdoor</a:t>
            </a:r>
            <a:r>
              <a:rPr lang="de-AT" sz="2400" dirty="0">
                <a:latin typeface="Arial" panose="020B0604020202020204" pitchFamily="34" charset="0"/>
                <a:cs typeface="Arial" panose="020B0604020202020204" pitchFamily="34" charset="0"/>
              </a:rPr>
              <a:t>-Veranstaltungen</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0175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EFEAFD-7CDC-4362-B18E-881CAED35D74}"/>
              </a:ext>
            </a:extLst>
          </p:cNvPr>
          <p:cNvSpPr>
            <a:spLocks noGrp="1"/>
          </p:cNvSpPr>
          <p:nvPr>
            <p:ph type="title"/>
          </p:nvPr>
        </p:nvSpPr>
        <p:spPr/>
        <p:txBody>
          <a:bodyPr/>
          <a:lstStyle/>
          <a:p>
            <a:r>
              <a:rPr lang="de-AT" dirty="0"/>
              <a:t>Sperrstunde</a:t>
            </a:r>
            <a:endParaRPr lang="de-DE" dirty="0"/>
          </a:p>
        </p:txBody>
      </p:sp>
      <p:sp>
        <p:nvSpPr>
          <p:cNvPr id="3" name="Inhaltsplatzhalter 2">
            <a:extLst>
              <a:ext uri="{FF2B5EF4-FFF2-40B4-BE49-F238E27FC236}">
                <a16:creationId xmlns:a16="http://schemas.microsoft.com/office/drawing/2014/main" id="{55DBD851-71B7-42C4-BA39-1D085A2E80B0}"/>
              </a:ext>
            </a:extLst>
          </p:cNvPr>
          <p:cNvSpPr>
            <a:spLocks noGrp="1"/>
          </p:cNvSpPr>
          <p:nvPr>
            <p:ph idx="1"/>
          </p:nvPr>
        </p:nvSpPr>
        <p:spPr/>
        <p:txBody>
          <a:bodyPr/>
          <a:lstStyle/>
          <a:p>
            <a:r>
              <a:rPr lang="de-DE" sz="1800" b="1" i="0" u="none" strike="noStrike" baseline="0" dirty="0">
                <a:solidFill>
                  <a:srgbClr val="000000"/>
                </a:solidFill>
                <a:latin typeface="Times New Roman" panose="02020603050405020304" pitchFamily="18" charset="0"/>
              </a:rPr>
              <a:t>§ 24. </a:t>
            </a:r>
            <a:r>
              <a:rPr lang="de-DE" sz="1800" b="0" i="0" u="none" strike="noStrike" baseline="0" dirty="0">
                <a:solidFill>
                  <a:srgbClr val="000000"/>
                </a:solidFill>
                <a:latin typeface="Times New Roman" panose="02020603050405020304" pitchFamily="18" charset="0"/>
              </a:rPr>
              <a:t>(1) Veranstaltungen dürfen nicht vor 6 Uhr beginnen und müssen im Freien oder in Zelten um 22 Uhr und in Räumlichkeiten um 2 Uhr beendet sein (Sperrzeiten). </a:t>
            </a:r>
          </a:p>
          <a:p>
            <a:r>
              <a:rPr lang="de-DE" sz="1800" b="0" i="0" u="none" strike="noStrike" baseline="0" dirty="0">
                <a:solidFill>
                  <a:srgbClr val="000000"/>
                </a:solidFill>
                <a:latin typeface="Times New Roman" panose="02020603050405020304" pitchFamily="18" charset="0"/>
              </a:rPr>
              <a:t>(4) Eine abweichende Sperrzeit von den Bestimmungen der Abs. 1 bis 3 kann die Behörde nach Anhörung der Landespolizeidirektion Wien und der Bezirksvorsteherin bzw. des Bezirksvorstehers allenfalls unter Vorschreibung geeigneter Auflagen festlegen: </a:t>
            </a:r>
          </a:p>
          <a:p>
            <a:r>
              <a:rPr lang="de-DE" sz="1800" b="0" i="0" u="none" strike="noStrike" baseline="0" dirty="0">
                <a:solidFill>
                  <a:srgbClr val="000000"/>
                </a:solidFill>
                <a:latin typeface="Times New Roman" panose="02020603050405020304" pitchFamily="18" charset="0"/>
              </a:rPr>
              <a:t>1. wenn dies aus sicherheitspolizeilichen Gründen, aus Gründen des Jugendschutzes, zur Wahrung anderer öffentlicher Interessen oder zur Vermeidung einer durch die Veranstaltung verursachten unzumutbaren Belästigung der Umgebung erforderlich ist, oder </a:t>
            </a:r>
          </a:p>
          <a:p>
            <a:r>
              <a:rPr lang="de-DE" sz="1800" b="0" i="0" u="none" strike="noStrike" baseline="0" dirty="0">
                <a:solidFill>
                  <a:srgbClr val="000000"/>
                </a:solidFill>
                <a:latin typeface="Times New Roman" panose="02020603050405020304" pitchFamily="18" charset="0"/>
              </a:rPr>
              <a:t>2. im Einzelfall auf Antrag, wenn dies unter Bedachtnahme auf die Art der Veranstaltung begründet ist, keine Gefahr unzumutbarer Belästigung der Umgebung besteht und öffentliche Interessen nicht beeinträchtigt werden. </a:t>
            </a:r>
            <a:endParaRPr lang="de-DE" dirty="0"/>
          </a:p>
        </p:txBody>
      </p:sp>
    </p:spTree>
    <p:extLst>
      <p:ext uri="{BB962C8B-B14F-4D97-AF65-F5344CB8AC3E}">
        <p14:creationId xmlns:p14="http://schemas.microsoft.com/office/powerpoint/2010/main" val="3926977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B05FAD-6B82-4B4F-A5C9-E088E3B266A3}"/>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Kooperations- und Alarmierungspflicht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A304BF19-774D-4B95-B578-E6FB37A4612F}"/>
              </a:ext>
            </a:extLst>
          </p:cNvPr>
          <p:cNvSpPr>
            <a:spLocks noGrp="1"/>
          </p:cNvSpPr>
          <p:nvPr>
            <p:ph idx="1"/>
          </p:nvPr>
        </p:nvSpPr>
        <p:spPr/>
        <p:txBody>
          <a:bodyPr>
            <a:noAutofit/>
          </a:bodyPr>
          <a:lstStyle/>
          <a:p>
            <a:r>
              <a:rPr lang="de-DE" sz="2400" b="1" i="0" u="none" strike="noStrike" baseline="0" dirty="0">
                <a:solidFill>
                  <a:srgbClr val="000000"/>
                </a:solidFill>
                <a:latin typeface="Times New Roman" panose="02020603050405020304" pitchFamily="18" charset="0"/>
              </a:rPr>
              <a:t>§ 25. </a:t>
            </a:r>
            <a:r>
              <a:rPr lang="de-DE" sz="2400" b="0" i="0" u="none" strike="noStrike" baseline="0" dirty="0">
                <a:solidFill>
                  <a:srgbClr val="000000"/>
                </a:solidFill>
                <a:latin typeface="Times New Roman" panose="02020603050405020304" pitchFamily="18" charset="0"/>
              </a:rPr>
              <a:t>(1) Soweit dies zur Vollziehung der veranstaltungsrechtlichen Vorschriften erforderlich ist, hat die Veranstalterin bzw. der Veranstalter den Überwachungsorganen der Behörde sowie der Landespolizeidirektion Wien auf Verlangen das Betreten und die Besichtigung der Veranstaltungsstätte zu ermöglichen, den gemäß § 40 Abs. 2 erteilten Anordnungen zu entsprechen, notwendige Auskünfte zu geben und auf Verlangen Einsicht in alle die Veranstaltung betreffenden Schriftstücke und behördlichen Bewilligungen zu gewähren. </a:t>
            </a:r>
          </a:p>
          <a:p>
            <a:r>
              <a:rPr lang="de-DE" sz="2400" b="0" i="0" u="none" strike="noStrike" baseline="0" dirty="0">
                <a:solidFill>
                  <a:srgbClr val="000000"/>
                </a:solidFill>
                <a:latin typeface="Times New Roman" panose="02020603050405020304" pitchFamily="18" charset="0"/>
              </a:rPr>
              <a:t>(2) Die Veranstalterin bzw. der Veranstalter hat dafür Sorge zu tragen, dass im Gefahrenfall die in der Veranstaltungsstätte anwesenden Personen sofort alarmiert und zum Verlassen der Veranstaltungsstätte aufgefordert werden. Zu diesem Zweck sind die je nach Größe und Art der Veranstaltung erforderlichen technischen Einrichtungen bereitzustellen </a:t>
            </a:r>
            <a:endParaRPr lang="de-DE" sz="2400" dirty="0"/>
          </a:p>
        </p:txBody>
      </p:sp>
    </p:spTree>
    <p:extLst>
      <p:ext uri="{BB962C8B-B14F-4D97-AF65-F5344CB8AC3E}">
        <p14:creationId xmlns:p14="http://schemas.microsoft.com/office/powerpoint/2010/main" val="3010707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F0A263-0639-4463-9D6E-24222EFFE11E}"/>
              </a:ext>
            </a:extLst>
          </p:cNvPr>
          <p:cNvSpPr>
            <a:spLocks noGrp="1"/>
          </p:cNvSpPr>
          <p:nvPr>
            <p:ph type="title"/>
          </p:nvPr>
        </p:nvSpPr>
        <p:spPr/>
        <p:txBody>
          <a:bodyPr/>
          <a:lstStyle/>
          <a:p>
            <a:r>
              <a:rPr lang="de-AT" dirty="0"/>
              <a:t>Aufsicht</a:t>
            </a:r>
            <a:endParaRPr lang="de-DE" dirty="0"/>
          </a:p>
        </p:txBody>
      </p:sp>
      <p:sp>
        <p:nvSpPr>
          <p:cNvPr id="3" name="Inhaltsplatzhalter 2">
            <a:extLst>
              <a:ext uri="{FF2B5EF4-FFF2-40B4-BE49-F238E27FC236}">
                <a16:creationId xmlns:a16="http://schemas.microsoft.com/office/drawing/2014/main" id="{B8A55FBB-FA06-4C88-A9E0-FE06FD33C669}"/>
              </a:ext>
            </a:extLst>
          </p:cNvPr>
          <p:cNvSpPr>
            <a:spLocks noGrp="1"/>
          </p:cNvSpPr>
          <p:nvPr>
            <p:ph idx="1"/>
          </p:nvPr>
        </p:nvSpPr>
        <p:spPr/>
        <p:txBody>
          <a:bodyPr>
            <a:normAutofit/>
          </a:bodyPr>
          <a:lstStyle/>
          <a:p>
            <a:pPr marL="0" indent="0">
              <a:buNone/>
            </a:pPr>
            <a:r>
              <a:rPr lang="de-DE" sz="1800" b="1" i="0" u="none" strike="noStrike" baseline="0" dirty="0">
                <a:solidFill>
                  <a:srgbClr val="000000"/>
                </a:solidFill>
                <a:latin typeface="Times New Roman" panose="02020603050405020304" pitchFamily="18" charset="0"/>
              </a:rPr>
              <a:t>§ 26. </a:t>
            </a:r>
            <a:r>
              <a:rPr lang="de-DE" sz="1800" b="0" i="0" u="none" strike="noStrike" baseline="0" dirty="0">
                <a:solidFill>
                  <a:srgbClr val="000000"/>
                </a:solidFill>
                <a:latin typeface="Times New Roman" panose="02020603050405020304" pitchFamily="18" charset="0"/>
              </a:rPr>
              <a:t>(1) Die Veranstalterin bzw. der Veranstalter hat dafür zu sorgen, dass sich während der gesamten Dauer einer Veranstaltung ausreichend viele Aufsichtspersonen in der Veranstaltungsstätte aufhalten, die mit den örtlichen Gegebenheiten der Veranstaltungsstätte und den dort befindlichen Sicherheitseinrichtungen vertraut sind. Sie müssen für die Organe der Behörde und der Landespolizeidirektion Wien jederzeit erreichbar sein und die Befugnis haben, </a:t>
            </a:r>
            <a:r>
              <a:rPr lang="de-DE" sz="1800" b="0" i="0" u="none" strike="noStrike" baseline="0" dirty="0" err="1">
                <a:solidFill>
                  <a:srgbClr val="000000"/>
                </a:solidFill>
                <a:latin typeface="Times New Roman" panose="02020603050405020304" pitchFamily="18" charset="0"/>
              </a:rPr>
              <a:t>entsprechende</a:t>
            </a:r>
            <a:r>
              <a:rPr lang="de-DE" sz="1800" b="0" i="0" u="none" strike="noStrike" baseline="0" dirty="0" err="1">
                <a:latin typeface="Times New Roman" panose="02020603050405020304" pitchFamily="18" charset="0"/>
              </a:rPr>
              <a:t>Anordnungen</a:t>
            </a:r>
            <a:r>
              <a:rPr lang="de-DE" sz="1800" b="0" i="0" u="none" strike="noStrike" baseline="0" dirty="0">
                <a:latin typeface="Times New Roman" panose="02020603050405020304" pitchFamily="18" charset="0"/>
              </a:rPr>
              <a:t> zu treffen und Missstände, die einen Verstoß gegen veranstaltungsrechtliche Vorschriften bilden, abzustellen. Wird diese Aufgabe von mehreren Personen wahrgenommen, ist eine schriftliche Aufgabenverteilung vorzunehmen und diese den Organen der Behörde und der Landespolizeidirektion Wien auf Verlangen bekanntzugeben. </a:t>
            </a:r>
          </a:p>
          <a:p>
            <a:pPr marL="0" indent="0">
              <a:buNone/>
            </a:pPr>
            <a:r>
              <a:rPr lang="de-DE" sz="1800" b="0" i="0" u="none" strike="noStrike" baseline="0" dirty="0">
                <a:latin typeface="Times New Roman" panose="02020603050405020304" pitchFamily="18" charset="0"/>
              </a:rPr>
              <a:t>(2) Die Behörde hat das Recht, die Eignung dieser Personen gemäß Abs. 1 zu prüfen. Stellt die Behörde die mangelnde Eignung dieser Personen fest, hat sie den Auftrag zu erteilen, umgehend eine andere geeignete Person zu bestellen, widrigenfalls die Durchführung der Veranstaltung zu untersagen ist. </a:t>
            </a:r>
          </a:p>
          <a:p>
            <a:pPr marL="0" indent="0">
              <a:buNone/>
            </a:pPr>
            <a:r>
              <a:rPr lang="de-DE" sz="1800" b="0" i="0" u="none" strike="noStrike" baseline="0" dirty="0">
                <a:latin typeface="Times New Roman" panose="02020603050405020304" pitchFamily="18" charset="0"/>
              </a:rPr>
              <a:t>3) Die Besucherinnen bzw. Besucher dürfen erst dann in die Veranstaltungsstätte eingelassen werden, wenn sich die gemäß Abs. 1 verantwortlichen Personen davon überzeugt haben, dass die Veranstaltungsstätte den veranstaltungsrechtlichen Bestimmungen entspricht. </a:t>
            </a:r>
            <a:r>
              <a:rPr lang="de-DE" sz="1800" b="0" i="0" u="none" strike="noStrike" baseline="0" dirty="0">
                <a:solidFill>
                  <a:srgbClr val="000000"/>
                </a:solidFill>
                <a:latin typeface="Times New Roman" panose="02020603050405020304" pitchFamily="18" charset="0"/>
              </a:rPr>
              <a:t>Festgestellte Mängel und Missstände in der Veranstaltungsstätte sind umgehend zu beheben.</a:t>
            </a:r>
            <a:endParaRPr lang="de-DE" dirty="0"/>
          </a:p>
        </p:txBody>
      </p:sp>
    </p:spTree>
    <p:extLst>
      <p:ext uri="{BB962C8B-B14F-4D97-AF65-F5344CB8AC3E}">
        <p14:creationId xmlns:p14="http://schemas.microsoft.com/office/powerpoint/2010/main" val="250318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D0EDAA-D0FF-403F-A9A8-090174659BFA}"/>
              </a:ext>
            </a:extLst>
          </p:cNvPr>
          <p:cNvSpPr>
            <a:spLocks noGrp="1"/>
          </p:cNvSpPr>
          <p:nvPr>
            <p:ph type="title"/>
          </p:nvPr>
        </p:nvSpPr>
        <p:spPr/>
        <p:txBody>
          <a:bodyPr/>
          <a:lstStyle/>
          <a:p>
            <a:r>
              <a:rPr lang="de-AT" dirty="0"/>
              <a:t>Änderungen 1:</a:t>
            </a:r>
            <a:endParaRPr lang="de-DE" dirty="0"/>
          </a:p>
        </p:txBody>
      </p:sp>
      <p:sp>
        <p:nvSpPr>
          <p:cNvPr id="3" name="Inhaltsplatzhalter 2">
            <a:extLst>
              <a:ext uri="{FF2B5EF4-FFF2-40B4-BE49-F238E27FC236}">
                <a16:creationId xmlns:a16="http://schemas.microsoft.com/office/drawing/2014/main" id="{E58400CD-A07D-494F-B226-3A9B400B4362}"/>
              </a:ext>
            </a:extLst>
          </p:cNvPr>
          <p:cNvSpPr>
            <a:spLocks noGrp="1"/>
          </p:cNvSpPr>
          <p:nvPr>
            <p:ph idx="1"/>
          </p:nvPr>
        </p:nvSpPr>
        <p:spPr>
          <a:xfrm>
            <a:off x="838200" y="1825625"/>
            <a:ext cx="10515600" cy="4667250"/>
          </a:xfrm>
        </p:spPr>
        <p:txBody>
          <a:bodyPr>
            <a:normAutofit/>
          </a:bodyPr>
          <a:lstStyle/>
          <a:p>
            <a:pPr marL="0" indent="0">
              <a:buNone/>
            </a:pPr>
            <a:r>
              <a:rPr lang="de-AT" b="1" dirty="0"/>
              <a:t>Öffentlichkeitsbegriff</a:t>
            </a:r>
            <a:r>
              <a:rPr lang="de-AT" dirty="0"/>
              <a:t>: 1.allgemein zugänglich oder </a:t>
            </a:r>
          </a:p>
          <a:p>
            <a:pPr marL="0" indent="0">
              <a:buNone/>
            </a:pPr>
            <a:r>
              <a:rPr lang="de-AT" dirty="0"/>
              <a:t>                                        2. allgemein beworben oder </a:t>
            </a:r>
          </a:p>
          <a:p>
            <a:pPr marL="0" indent="0">
              <a:buNone/>
            </a:pPr>
            <a:r>
              <a:rPr lang="de-AT" dirty="0"/>
              <a:t>                                        3. Mitgliedschaft nur für Veranstaltungsbesuch</a:t>
            </a:r>
          </a:p>
          <a:p>
            <a:pPr marL="0" indent="0">
              <a:buNone/>
            </a:pPr>
            <a:r>
              <a:rPr lang="de-AT" b="1" dirty="0"/>
              <a:t>Stand der Technik:      </a:t>
            </a:r>
            <a:r>
              <a:rPr lang="de-AT" dirty="0"/>
              <a:t>ersetzt das </a:t>
            </a:r>
            <a:r>
              <a:rPr lang="de-AT" dirty="0" err="1"/>
              <a:t>VeranstaltungsstättenG</a:t>
            </a:r>
            <a:endParaRPr lang="de-AT" dirty="0"/>
          </a:p>
          <a:p>
            <a:pPr marL="0" indent="0">
              <a:buNone/>
            </a:pPr>
            <a:r>
              <a:rPr lang="de-AT" b="1" dirty="0"/>
              <a:t>Entfall der „Eignungsvermutung“</a:t>
            </a:r>
          </a:p>
          <a:p>
            <a:pPr marL="0" indent="0">
              <a:buNone/>
            </a:pPr>
            <a:r>
              <a:rPr lang="de-AT" b="1" dirty="0"/>
              <a:t>Neue Einteilung: </a:t>
            </a:r>
            <a:r>
              <a:rPr lang="de-AT" dirty="0"/>
              <a:t>1.</a:t>
            </a:r>
            <a:r>
              <a:rPr lang="de-AT" b="1" dirty="0"/>
              <a:t> </a:t>
            </a:r>
            <a:r>
              <a:rPr lang="de-AT" dirty="0"/>
              <a:t>anmeldepflichtig </a:t>
            </a:r>
          </a:p>
          <a:p>
            <a:pPr marL="0" indent="0">
              <a:buNone/>
            </a:pPr>
            <a:r>
              <a:rPr lang="de-AT" dirty="0"/>
              <a:t>		        2. anzeigepflichtig </a:t>
            </a:r>
          </a:p>
          <a:p>
            <a:pPr marL="0" indent="0">
              <a:buNone/>
            </a:pPr>
            <a:r>
              <a:rPr lang="de-AT" dirty="0"/>
              <a:t>                               3. sonstige</a:t>
            </a:r>
          </a:p>
          <a:p>
            <a:pPr marL="0" indent="0">
              <a:buNone/>
            </a:pPr>
            <a:r>
              <a:rPr lang="de-AT" b="1" dirty="0"/>
              <a:t>Verbundene Verfahren hinsichtlich STVO u. Gebrauchsabgabengesetz</a:t>
            </a:r>
          </a:p>
          <a:p>
            <a:pPr marL="0" indent="0">
              <a:buNone/>
            </a:pPr>
            <a:endParaRPr lang="de-AT" dirty="0"/>
          </a:p>
          <a:p>
            <a:pPr marL="0" indent="0">
              <a:buNone/>
            </a:pPr>
            <a:endParaRPr lang="de-DE" b="1" dirty="0"/>
          </a:p>
        </p:txBody>
      </p:sp>
    </p:spTree>
    <p:extLst>
      <p:ext uri="{BB962C8B-B14F-4D97-AF65-F5344CB8AC3E}">
        <p14:creationId xmlns:p14="http://schemas.microsoft.com/office/powerpoint/2010/main" val="8810579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579558-6D4E-4CB9-85E6-AD505DD157A3}"/>
              </a:ext>
            </a:extLst>
          </p:cNvPr>
          <p:cNvSpPr>
            <a:spLocks noGrp="1"/>
          </p:cNvSpPr>
          <p:nvPr>
            <p:ph type="title"/>
          </p:nvPr>
        </p:nvSpPr>
        <p:spPr/>
        <p:txBody>
          <a:bodyPr/>
          <a:lstStyle/>
          <a:p>
            <a:r>
              <a:rPr lang="de-AT" dirty="0"/>
              <a:t>Hausordnung</a:t>
            </a:r>
            <a:endParaRPr lang="de-DE" dirty="0"/>
          </a:p>
        </p:txBody>
      </p:sp>
      <p:sp>
        <p:nvSpPr>
          <p:cNvPr id="3" name="Inhaltsplatzhalter 2">
            <a:extLst>
              <a:ext uri="{FF2B5EF4-FFF2-40B4-BE49-F238E27FC236}">
                <a16:creationId xmlns:a16="http://schemas.microsoft.com/office/drawing/2014/main" id="{20B70F41-CDB7-45FC-AB38-3310E51218C4}"/>
              </a:ext>
            </a:extLst>
          </p:cNvPr>
          <p:cNvSpPr>
            <a:spLocks noGrp="1"/>
          </p:cNvSpPr>
          <p:nvPr>
            <p:ph idx="1"/>
          </p:nvPr>
        </p:nvSpPr>
        <p:spPr/>
        <p:txBody>
          <a:bodyPr>
            <a:normAutofit/>
          </a:bodyPr>
          <a:lstStyle/>
          <a:p>
            <a:r>
              <a:rPr lang="de-DE" sz="1800" b="0" i="0" u="none" strike="noStrike" baseline="0" dirty="0">
                <a:solidFill>
                  <a:srgbClr val="000000"/>
                </a:solidFill>
                <a:latin typeface="Times New Roman" panose="02020603050405020304" pitchFamily="18" charset="0"/>
              </a:rPr>
              <a:t>mehr als 1 000 Besucherinnen bzw. Besucher gleichzeitig teilnehmen können oder die ein erhöhtes Gefahrenpotenzial für die in § 18 Abs. 1 genannten Schutzinteressen aufweist, sowie für alle Veranstaltungsstätten, für die eine generelle Eignungsfeststellung erwirkt wird, ist eine Haus- oder Platzordnung zu erstellen. </a:t>
            </a:r>
          </a:p>
          <a:p>
            <a:r>
              <a:rPr lang="de-DE" sz="1800" dirty="0">
                <a:solidFill>
                  <a:srgbClr val="000000"/>
                </a:solidFill>
                <a:latin typeface="Times New Roman" panose="02020603050405020304" pitchFamily="18" charset="0"/>
              </a:rPr>
              <a:t>Muss MA 36 angezeigt werden, kann binnen 1 Monats untersagt werden.</a:t>
            </a:r>
          </a:p>
          <a:p>
            <a:r>
              <a:rPr lang="de-DE" sz="1800" b="0" i="0" u="none" strike="noStrike" baseline="0" dirty="0">
                <a:solidFill>
                  <a:srgbClr val="000000"/>
                </a:solidFill>
                <a:latin typeface="Times New Roman" panose="02020603050405020304" pitchFamily="18" charset="0"/>
              </a:rPr>
              <a:t>Insbesondere sind folgende Inhalte in die Haus- oder Platzordnung aufzunehmen: </a:t>
            </a:r>
          </a:p>
          <a:p>
            <a:pPr marL="0" indent="0">
              <a:buNone/>
            </a:pPr>
            <a:r>
              <a:rPr lang="de-DE" sz="1800" b="0" i="0" u="none" strike="noStrike" baseline="0" dirty="0">
                <a:solidFill>
                  <a:srgbClr val="000000"/>
                </a:solidFill>
                <a:latin typeface="Times New Roman" panose="02020603050405020304" pitchFamily="18" charset="0"/>
              </a:rPr>
              <a:t>    1. Auflistung der Gegenstände, die zur Mitnahme in die Veranstaltungsstätte verboten sind, </a:t>
            </a:r>
          </a:p>
          <a:p>
            <a:pPr marL="0" indent="0">
              <a:buNone/>
            </a:pPr>
            <a:r>
              <a:rPr lang="de-DE" sz="1800" b="0" i="0" u="none" strike="noStrike" baseline="0" dirty="0">
                <a:solidFill>
                  <a:srgbClr val="000000"/>
                </a:solidFill>
                <a:latin typeface="Times New Roman" panose="02020603050405020304" pitchFamily="18" charset="0"/>
              </a:rPr>
              <a:t>    2. Verhaltensanweisungen während der Veranstaltung, </a:t>
            </a:r>
          </a:p>
          <a:p>
            <a:pPr marL="0" indent="0">
              <a:buNone/>
            </a:pPr>
            <a:r>
              <a:rPr lang="de-DE" sz="1800" b="0" i="0" u="none" strike="noStrike" baseline="0" dirty="0">
                <a:solidFill>
                  <a:srgbClr val="000000"/>
                </a:solidFill>
                <a:latin typeface="Times New Roman" panose="02020603050405020304" pitchFamily="18" charset="0"/>
              </a:rPr>
              <a:t>   3. Benutzung der Einrichtungen in der Veranstaltungsstätte (</a:t>
            </a:r>
            <a:r>
              <a:rPr lang="de-DE" sz="1800" b="0" i="0" u="none" strike="noStrike" baseline="0" dirty="0" err="1">
                <a:solidFill>
                  <a:srgbClr val="000000"/>
                </a:solidFill>
                <a:latin typeface="Times New Roman" panose="02020603050405020304" pitchFamily="18" charset="0"/>
              </a:rPr>
              <a:t>zB</a:t>
            </a:r>
            <a:r>
              <a:rPr lang="de-DE" sz="1800" b="0" i="0" u="none" strike="noStrike" baseline="0" dirty="0">
                <a:solidFill>
                  <a:srgbClr val="000000"/>
                </a:solidFill>
                <a:latin typeface="Times New Roman" panose="02020603050405020304" pitchFamily="18" charset="0"/>
              </a:rPr>
              <a:t> Garderobe, WC-Anlagen, Abfalleinrichtungen</a:t>
            </a:r>
            <a:r>
              <a:rPr lang="de-DE" sz="1800" dirty="0">
                <a:solidFill>
                  <a:srgbClr val="000000"/>
                </a:solidFill>
                <a:latin typeface="Times New Roman" panose="02020603050405020304" pitchFamily="18" charset="0"/>
              </a:rPr>
              <a:t>)</a:t>
            </a:r>
            <a:r>
              <a:rPr lang="de-DE" sz="1800" b="0" i="0" u="none" strike="noStrike" baseline="0" dirty="0">
                <a:solidFill>
                  <a:srgbClr val="000000"/>
                </a:solidFill>
                <a:latin typeface="Times New Roman" panose="02020603050405020304" pitchFamily="18" charset="0"/>
              </a:rPr>
              <a:t> </a:t>
            </a:r>
          </a:p>
          <a:p>
            <a:pPr marL="0" indent="0">
              <a:buNone/>
            </a:pPr>
            <a:r>
              <a:rPr lang="de-DE" sz="1800" b="0" i="0" u="none" strike="noStrike" baseline="0" dirty="0">
                <a:solidFill>
                  <a:srgbClr val="000000"/>
                </a:solidFill>
                <a:latin typeface="Times New Roman" panose="02020603050405020304" pitchFamily="18" charset="0"/>
              </a:rPr>
              <a:t>   4. Verhalten im Gefahrenfall, </a:t>
            </a:r>
          </a:p>
          <a:p>
            <a:pPr marL="0" indent="0">
              <a:buNone/>
            </a:pPr>
            <a:r>
              <a:rPr lang="de-DE" sz="1800" b="0" i="0" u="none" strike="noStrike" baseline="0" dirty="0">
                <a:solidFill>
                  <a:srgbClr val="000000"/>
                </a:solidFill>
                <a:latin typeface="Times New Roman" panose="02020603050405020304" pitchFamily="18" charset="0"/>
              </a:rPr>
              <a:t>   5. Angabe der Erreichbarkeit der Veranstalterin bzw. des Veranstalters oder deren Beauftragten während der      Veranstaltung</a:t>
            </a:r>
          </a:p>
          <a:p>
            <a:r>
              <a:rPr lang="de-DE" sz="1800" dirty="0">
                <a:solidFill>
                  <a:srgbClr val="000000"/>
                </a:solidFill>
                <a:latin typeface="Times New Roman" panose="02020603050405020304" pitchFamily="18" charset="0"/>
              </a:rPr>
              <a:t>Muss BesucherInnen in geeigneter Weise zur </a:t>
            </a:r>
            <a:r>
              <a:rPr lang="de-DE" sz="1800" dirty="0" err="1">
                <a:solidFill>
                  <a:srgbClr val="000000"/>
                </a:solidFill>
                <a:latin typeface="Times New Roman" panose="02020603050405020304" pitchFamily="18" charset="0"/>
              </a:rPr>
              <a:t>Kenntis</a:t>
            </a:r>
            <a:r>
              <a:rPr lang="de-DE" sz="1800" dirty="0">
                <a:solidFill>
                  <a:srgbClr val="000000"/>
                </a:solidFill>
                <a:latin typeface="Times New Roman" panose="02020603050405020304" pitchFamily="18" charset="0"/>
              </a:rPr>
              <a:t> gebracht werden</a:t>
            </a:r>
            <a:endParaRPr lang="de-DE"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12614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C27D14-CFB9-42DC-A5AC-FB338D23BCD0}"/>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Garderobe und WC- Anlagen</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28EAC26C-DA4B-4A68-9693-82718C7F17EF}"/>
              </a:ext>
            </a:extLst>
          </p:cNvPr>
          <p:cNvSpPr>
            <a:spLocks noGrp="1"/>
          </p:cNvSpPr>
          <p:nvPr>
            <p:ph idx="1"/>
          </p:nvPr>
        </p:nvSpPr>
        <p:spPr>
          <a:xfrm>
            <a:off x="838200" y="2488675"/>
            <a:ext cx="10515600" cy="3688287"/>
          </a:xfrm>
        </p:spPr>
        <p:txBody>
          <a:bodyPr/>
          <a:lstStyle/>
          <a:p>
            <a:r>
              <a:rPr lang="de-AT" dirty="0"/>
              <a:t>Ab 150 Personen Garderobe </a:t>
            </a:r>
            <a:r>
              <a:rPr lang="de-AT" dirty="0" err="1"/>
              <a:t>ausserhalb</a:t>
            </a:r>
            <a:r>
              <a:rPr lang="de-AT" dirty="0"/>
              <a:t> des Veranstaltungsraum</a:t>
            </a:r>
          </a:p>
          <a:p>
            <a:r>
              <a:rPr lang="de-AT" dirty="0"/>
              <a:t>WC-Anlagen in „ausreichender Anzahl“</a:t>
            </a:r>
            <a:endParaRPr lang="de-DE" dirty="0"/>
          </a:p>
        </p:txBody>
      </p:sp>
    </p:spTree>
    <p:extLst>
      <p:ext uri="{BB962C8B-B14F-4D97-AF65-F5344CB8AC3E}">
        <p14:creationId xmlns:p14="http://schemas.microsoft.com/office/powerpoint/2010/main" val="10568925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37476E-FC0D-481E-B655-22A8B2AB8143}"/>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Beleuchtung und Sicherheitsbeleuchtung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DE6ED95C-CD39-4564-87FB-8D5F35E9544D}"/>
              </a:ext>
            </a:extLst>
          </p:cNvPr>
          <p:cNvSpPr>
            <a:spLocks noGrp="1"/>
          </p:cNvSpPr>
          <p:nvPr>
            <p:ph idx="1"/>
          </p:nvPr>
        </p:nvSpPr>
        <p:spPr/>
        <p:txBody>
          <a:bodyPr>
            <a:normAutofit/>
          </a:bodyPr>
          <a:lstStyle/>
          <a:p>
            <a:pPr marL="0" indent="0">
              <a:buNone/>
            </a:pPr>
            <a:r>
              <a:rPr lang="de-DE" sz="2400" b="0" i="0" u="none" strike="noStrike" baseline="0" dirty="0">
                <a:solidFill>
                  <a:srgbClr val="000000"/>
                </a:solidFill>
                <a:latin typeface="Times New Roman" panose="02020603050405020304" pitchFamily="18" charset="0"/>
              </a:rPr>
              <a:t>(1) Veranstaltungsstätten müssen der Art der Veranstaltung entsprechend ausreichend beleuchtet sein. </a:t>
            </a:r>
          </a:p>
          <a:p>
            <a:pPr marL="0" indent="0">
              <a:buNone/>
            </a:pPr>
            <a:r>
              <a:rPr lang="de-DE" sz="2400" b="0" i="0" u="none" strike="noStrike" baseline="0" dirty="0">
                <a:solidFill>
                  <a:srgbClr val="000000"/>
                </a:solidFill>
                <a:latin typeface="Times New Roman" panose="02020603050405020304" pitchFamily="18" charset="0"/>
              </a:rPr>
              <a:t>(2) Flucht- und Rettungswege müssen bei nicht ausreichendem natürlichen Tageslicht mit einer funktionstauglichen Notbeleuchtung (Sicherheitsbeleuchtung oder Fluchtweg-Orientierungsbeleuchtung) ausgestattet sein, sodass Personen in der Veranstaltungsstätte diese auch bei vollständigem Ausfall der künstlichen Beleuchtung bis zu öffentlichen oder sicheren Bereichen im Freien rasch und gefahrlos verlassen können. Während einer Veranstaltung sind die Sicherheitsleuchten mit Sicherheitszeichen in Dauerschaltung zu betreiben. </a:t>
            </a:r>
            <a:endParaRPr lang="de-DE" sz="2400" dirty="0"/>
          </a:p>
        </p:txBody>
      </p:sp>
    </p:spTree>
    <p:extLst>
      <p:ext uri="{BB962C8B-B14F-4D97-AF65-F5344CB8AC3E}">
        <p14:creationId xmlns:p14="http://schemas.microsoft.com/office/powerpoint/2010/main" val="23791896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5B31A8-D126-4371-ACCE-124A616C9469}"/>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Erste Hilfeleistung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F4BB10E7-B20F-4904-BFA0-307D9C3FC3D9}"/>
              </a:ext>
            </a:extLst>
          </p:cNvPr>
          <p:cNvSpPr>
            <a:spLocks noGrp="1"/>
          </p:cNvSpPr>
          <p:nvPr>
            <p:ph idx="1"/>
          </p:nvPr>
        </p:nvSpPr>
        <p:spPr/>
        <p:txBody>
          <a:bodyPr>
            <a:normAutofit lnSpcReduction="10000"/>
          </a:bodyPr>
          <a:lstStyle/>
          <a:p>
            <a:pPr marL="0" indent="0">
              <a:buNone/>
            </a:pPr>
            <a:r>
              <a:rPr lang="de-DE" sz="1800" b="1" i="0" u="none" strike="noStrike" baseline="0" dirty="0">
                <a:solidFill>
                  <a:srgbClr val="000000"/>
                </a:solidFill>
                <a:latin typeface="Times New Roman" panose="02020603050405020304" pitchFamily="18" charset="0"/>
              </a:rPr>
              <a:t> </a:t>
            </a:r>
            <a:endParaRPr lang="de-DE" sz="1800" b="0" i="0" u="none" strike="noStrike" baseline="0" dirty="0">
              <a:solidFill>
                <a:srgbClr val="000000"/>
              </a:solidFill>
              <a:latin typeface="Times New Roman" panose="02020603050405020304" pitchFamily="18" charset="0"/>
            </a:endParaRPr>
          </a:p>
          <a:p>
            <a:r>
              <a:rPr lang="de-DE" sz="1800" b="0" i="0" u="none" strike="noStrike" baseline="0" dirty="0">
                <a:solidFill>
                  <a:srgbClr val="000000"/>
                </a:solidFill>
                <a:latin typeface="Times New Roman" panose="02020603050405020304" pitchFamily="18" charset="0"/>
              </a:rPr>
              <a:t>Immer : </a:t>
            </a:r>
            <a:r>
              <a:rPr lang="de-DE" sz="1800" dirty="0">
                <a:solidFill>
                  <a:srgbClr val="000000"/>
                </a:solidFill>
                <a:latin typeface="Times New Roman" panose="02020603050405020304" pitchFamily="18" charset="0"/>
              </a:rPr>
              <a:t>E</a:t>
            </a:r>
            <a:r>
              <a:rPr lang="de-DE" sz="1800" b="0" i="0" u="none" strike="noStrike" baseline="0" dirty="0">
                <a:solidFill>
                  <a:srgbClr val="000000"/>
                </a:solidFill>
                <a:latin typeface="Times New Roman" panose="02020603050405020304" pitchFamily="18" charset="0"/>
              </a:rPr>
              <a:t>rste Hilfekasten, mindestens ein Verbandskasten Typ 2 gemäß ÖNORM Z 1020 oder eine gleichwertig</a:t>
            </a:r>
          </a:p>
          <a:p>
            <a:r>
              <a:rPr lang="de-DE" sz="1800" b="0" i="0" u="none" strike="noStrike" baseline="0" dirty="0">
                <a:solidFill>
                  <a:srgbClr val="000000"/>
                </a:solidFill>
                <a:latin typeface="Times New Roman" panose="02020603050405020304" pitchFamily="18" charset="0"/>
              </a:rPr>
              <a:t>zwischen 20 und 1.000 BesucherInnen; durchgehende Anwesenheit einer nachweislich in Erste Hilfeleistung ausgebildeten Person</a:t>
            </a:r>
          </a:p>
          <a:p>
            <a:r>
              <a:rPr lang="de-DE" sz="1800" b="0" i="0" u="none" strike="noStrike" baseline="0" dirty="0">
                <a:solidFill>
                  <a:srgbClr val="000000"/>
                </a:solidFill>
                <a:latin typeface="Times New Roman" panose="02020603050405020304" pitchFamily="18" charset="0"/>
              </a:rPr>
              <a:t>mehr als 1.000 aber höchstens 5.000 Besucherinnen : die genaue Anzahl des erforderlichen Sanitätspersonals (Notärztinnen bzw. Notärzte, Sanitäterinnen bzw. Sanitäter sowie Führungspersonal) ist von einem gesetzlich zugelassenen oder bewilligten Rettungsdienst schriftlich festlegen zu lassen und der Behörde vorzulegen. </a:t>
            </a:r>
          </a:p>
          <a:p>
            <a:r>
              <a:rPr lang="de-DE" sz="1800" b="0" i="0" u="none" strike="noStrike" baseline="0" dirty="0">
                <a:solidFill>
                  <a:srgbClr val="000000"/>
                </a:solidFill>
                <a:latin typeface="Times New Roman" panose="02020603050405020304" pitchFamily="18" charset="0"/>
              </a:rPr>
              <a:t>mehr als 5.000 Besucherinnen: Erstellung eines Sanitätskonzept durch einen gesetzlich zugelassenen oder bewilligten Rettungsdienst in Abstimmung mit der für den Rettungsdienst der Stadt Wien zuständigen Dienststelle des Magistrates notwendig</a:t>
            </a:r>
          </a:p>
          <a:p>
            <a:r>
              <a:rPr lang="de-DE" sz="1800" b="0" i="0" u="none" strike="noStrike" baseline="0" dirty="0">
                <a:solidFill>
                  <a:srgbClr val="000000"/>
                </a:solidFill>
                <a:latin typeface="Times New Roman" panose="02020603050405020304" pitchFamily="18" charset="0"/>
              </a:rPr>
              <a:t>mehr als 1.000 BesucherInnen: Notfallraum mit mindestens einem Ruhebett, einen Tisch und zwei Sitzgelegenheiten sowie </a:t>
            </a:r>
            <a:r>
              <a:rPr lang="de-DE" sz="1800" dirty="0">
                <a:solidFill>
                  <a:srgbClr val="000000"/>
                </a:solidFill>
                <a:latin typeface="Times New Roman" panose="02020603050405020304" pitchFamily="18" charset="0"/>
              </a:rPr>
              <a:t>s</a:t>
            </a:r>
            <a:r>
              <a:rPr lang="de-DE" sz="1800" b="0" i="0" u="none" strike="noStrike" baseline="0" dirty="0">
                <a:solidFill>
                  <a:srgbClr val="000000"/>
                </a:solidFill>
                <a:latin typeface="Times New Roman" panose="02020603050405020304" pitchFamily="18" charset="0"/>
              </a:rPr>
              <a:t>anitätsdienstlicher </a:t>
            </a:r>
            <a:r>
              <a:rPr lang="de-DE" sz="1800" b="0" i="0" u="none" strike="noStrike" baseline="0" dirty="0">
                <a:latin typeface="Times New Roman" panose="02020603050405020304" pitchFamily="18" charset="0"/>
              </a:rPr>
              <a:t>Mindestausstattung Der Raum muss barrierefrei, leicht zugänglich, überdacht, nicht von außen einsehbar und ebenerdig oder durch einen Aufzug erreichbar sein, der für Krankentransporte geeignet ist. </a:t>
            </a:r>
          </a:p>
        </p:txBody>
      </p:sp>
    </p:spTree>
    <p:extLst>
      <p:ext uri="{BB962C8B-B14F-4D97-AF65-F5344CB8AC3E}">
        <p14:creationId xmlns:p14="http://schemas.microsoft.com/office/powerpoint/2010/main" val="3838158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FB6188-DAC4-491C-AB58-8ADA8826D75F}"/>
              </a:ext>
            </a:extLst>
          </p:cNvPr>
          <p:cNvSpPr>
            <a:spLocks noGrp="1"/>
          </p:cNvSpPr>
          <p:nvPr>
            <p:ph type="title"/>
          </p:nvPr>
        </p:nvSpPr>
        <p:spPr/>
        <p:txBody>
          <a:bodyPr/>
          <a:lstStyle/>
          <a:p>
            <a:r>
              <a:rPr lang="de-AT" b="1" dirty="0">
                <a:latin typeface="Arial" panose="020B0604020202020204" pitchFamily="34" charset="0"/>
                <a:cs typeface="Arial" panose="020B0604020202020204" pitchFamily="34" charset="0"/>
              </a:rPr>
              <a:t>Sicherheitskonzept</a:t>
            </a:r>
            <a:endParaRPr lang="de-DE" b="1"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FD658329-21C8-4928-A6AF-6C53D06028CE}"/>
              </a:ext>
            </a:extLst>
          </p:cNvPr>
          <p:cNvSpPr>
            <a:spLocks noGrp="1"/>
          </p:cNvSpPr>
          <p:nvPr>
            <p:ph idx="1"/>
          </p:nvPr>
        </p:nvSpPr>
        <p:spPr/>
        <p:txBody>
          <a:bodyPr>
            <a:normAutofit fontScale="85000" lnSpcReduction="20000"/>
          </a:bodyPr>
          <a:lstStyle/>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Ab 5.000 BesucherInnen oder besonderes Gefahrenpotential</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Mindestinhalt:</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1. Gefährdungsanalyse und Risikobeurteilung samt den sich daraus ergebenden erforderlichen Maßnahmen,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2. Ordnungsdienst,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3. Darstellung der Erreichbarkeit der Veranstaltung mit öffentlichen und individuellen Verkehrsmitteln,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4. Lenkung der Besucherinnen- bzw. Besucherströme,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5. Zufahrts- und Zutrittskontrollen,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6. Personenzählsystem,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7. Schutzmaßnahmen zur Abwehr von Personenschäden,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8. Technische Maßnahmen zur Weitergabe von Informationen an die Besucherinnen bzw. Besucher der Veranstaltung,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9. Organisation der Einsatzorganisationen und Kommunikation mit der Veranstalterin bzw. dem Veranstalter sowie untereinander, und </a:t>
            </a:r>
          </a:p>
          <a:p>
            <a:pPr marL="0" indent="0">
              <a:buNone/>
            </a:pPr>
            <a:r>
              <a:rPr lang="de-DE" sz="1900" b="0" i="0" u="none" strike="noStrike" baseline="0" dirty="0">
                <a:solidFill>
                  <a:srgbClr val="000000"/>
                </a:solidFill>
                <a:latin typeface="Arial" panose="020B0604020202020204" pitchFamily="34" charset="0"/>
                <a:cs typeface="Arial" panose="020B0604020202020204" pitchFamily="34" charset="0"/>
              </a:rPr>
              <a:t>10. Alarm-, Räumungs- und Evakuierungspläne, unter Beachtung der Sicherheit von Menschen mit einer Behinderung</a:t>
            </a:r>
            <a:r>
              <a:rPr lang="de-DE" sz="1800" b="0" i="0" u="none" strike="noStrike" baseline="0" dirty="0">
                <a:solidFill>
                  <a:srgbClr val="000000"/>
                </a:solidFill>
                <a:latin typeface="Times New Roman" panose="02020603050405020304" pitchFamily="18" charset="0"/>
              </a:rPr>
              <a:t>. </a:t>
            </a:r>
            <a:endParaRPr lang="de-DE" dirty="0"/>
          </a:p>
        </p:txBody>
      </p:sp>
    </p:spTree>
    <p:extLst>
      <p:ext uri="{BB962C8B-B14F-4D97-AF65-F5344CB8AC3E}">
        <p14:creationId xmlns:p14="http://schemas.microsoft.com/office/powerpoint/2010/main" val="429177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6423A0-2560-470D-AB6A-CED3C0400B4F}"/>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Abfälle und Mehrwegprodukte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84610B64-FD62-4575-BB0E-7A581F605423}"/>
              </a:ext>
            </a:extLst>
          </p:cNvPr>
          <p:cNvSpPr>
            <a:spLocks noGrp="1"/>
          </p:cNvSpPr>
          <p:nvPr>
            <p:ph idx="1"/>
          </p:nvPr>
        </p:nvSpPr>
        <p:spPr/>
        <p:txBody>
          <a:bodyPr>
            <a:normAutofit fontScale="92500" lnSpcReduction="10000"/>
          </a:bodyPr>
          <a:lstStyle/>
          <a:p>
            <a:r>
              <a:rPr lang="de-DE" sz="1800" b="0" i="0" u="none" strike="noStrike" baseline="0" dirty="0">
                <a:solidFill>
                  <a:srgbClr val="000000"/>
                </a:solidFill>
                <a:latin typeface="+mj-lt"/>
              </a:rPr>
              <a:t>mehr als 2 000 Besucherinnen: Abfallwirtschaftskonzept mit folgendem Mindestinhalt:</a:t>
            </a:r>
            <a:endParaRPr lang="de-DE" sz="1800" b="0" i="0" u="none" strike="noStrike" baseline="0" dirty="0">
              <a:latin typeface="+mj-lt"/>
            </a:endParaRPr>
          </a:p>
          <a:p>
            <a:pPr marL="0" indent="0">
              <a:buNone/>
            </a:pPr>
            <a:r>
              <a:rPr lang="de-DE" sz="1800" b="0" i="0" u="none" strike="noStrike" baseline="0" dirty="0">
                <a:latin typeface="+mj-lt"/>
              </a:rPr>
              <a:t>1. eine Beschreibung der Art der Veranstaltung und eine Darstellung der abfallrelevanten Abläufe, die Anzahl der Personen, die an der Veranstaltung teilnehmen können, oder bei Veranstaltungen im Freien die Angabe der Fläche, die für die Besucherinnen bzw. Besucher öffentlich zugänglich ist; </a:t>
            </a:r>
          </a:p>
          <a:p>
            <a:pPr marL="0" indent="0">
              <a:buNone/>
            </a:pPr>
            <a:r>
              <a:rPr lang="de-DE" sz="1800" b="0" i="0" u="none" strike="noStrike" baseline="0" dirty="0">
                <a:latin typeface="+mj-lt"/>
              </a:rPr>
              <a:t>2. Angaben über Art, Menge und Verbleib der im Zuge der Veranstaltung zu erwartenden Abfälle; </a:t>
            </a:r>
          </a:p>
          <a:p>
            <a:pPr marL="0" indent="0">
              <a:buNone/>
            </a:pPr>
            <a:r>
              <a:rPr lang="de-DE" sz="1800" b="0" i="0" u="none" strike="noStrike" baseline="0" dirty="0">
                <a:latin typeface="+mj-lt"/>
              </a:rPr>
              <a:t>3. Maßnahmen zur Abfallvermeidung (</a:t>
            </a:r>
            <a:r>
              <a:rPr lang="de-DE" sz="1800" b="0" i="0" u="none" strike="noStrike" baseline="0" dirty="0" err="1">
                <a:latin typeface="+mj-lt"/>
              </a:rPr>
              <a:t>zB</a:t>
            </a:r>
            <a:r>
              <a:rPr lang="de-DE" sz="1800" b="0" i="0" u="none" strike="noStrike" baseline="0" dirty="0">
                <a:latin typeface="+mj-lt"/>
              </a:rPr>
              <a:t> Verwendung von Großgebinden), Wiederverwendung (</a:t>
            </a:r>
            <a:r>
              <a:rPr lang="de-DE" sz="1800" b="0" i="0" u="none" strike="noStrike" baseline="0" dirty="0" err="1">
                <a:latin typeface="+mj-lt"/>
              </a:rPr>
              <a:t>zB</a:t>
            </a:r>
            <a:r>
              <a:rPr lang="de-DE" sz="1800" b="0" i="0" u="none" strike="noStrike" baseline="0" dirty="0">
                <a:latin typeface="+mj-lt"/>
              </a:rPr>
              <a:t> Mehrwegverpackungen, Bühnenaufbauten), getrennte Sammlung und Behandlung; </a:t>
            </a:r>
          </a:p>
          <a:p>
            <a:pPr marL="0" indent="0">
              <a:buNone/>
            </a:pPr>
            <a:r>
              <a:rPr lang="de-DE" sz="1800" b="0" i="0" u="none" strike="noStrike" baseline="0" dirty="0">
                <a:latin typeface="+mj-lt"/>
              </a:rPr>
              <a:t>4. organisatorische Vorkehrungen zur Einhaltung abfallwirtschaftlicher Rechtsvorschriften. </a:t>
            </a:r>
          </a:p>
          <a:p>
            <a:r>
              <a:rPr lang="de-DE" sz="1800" dirty="0">
                <a:latin typeface="+mj-lt"/>
              </a:rPr>
              <a:t>Wenn Speisen und Getränke ausgegeben werden und mehr als 1.000 BesucherInnen anwesend sind oder Veranstaltung auf Liegenschaften der Stadt Wien stattfindet:</a:t>
            </a:r>
            <a:endParaRPr lang="de-DE" sz="1800" b="0" i="0" u="none" strike="noStrike" baseline="0" dirty="0">
              <a:latin typeface="+mj-lt"/>
            </a:endParaRPr>
          </a:p>
          <a:p>
            <a:pPr>
              <a:buFontTx/>
              <a:buChar char="-"/>
            </a:pPr>
            <a:r>
              <a:rPr lang="de-DE" sz="1800" b="0" i="0" u="none" strike="noStrike" baseline="0" dirty="0">
                <a:latin typeface="+mj-lt"/>
              </a:rPr>
              <a:t>Getränke nur aus Mehrweggebinden (</a:t>
            </a:r>
            <a:r>
              <a:rPr lang="de-DE" sz="1800" b="0" i="0" u="none" strike="noStrike" baseline="0" dirty="0" err="1">
                <a:latin typeface="+mj-lt"/>
              </a:rPr>
              <a:t>zB</a:t>
            </a:r>
            <a:r>
              <a:rPr lang="de-DE" sz="1800" b="0" i="0" u="none" strike="noStrike" baseline="0" dirty="0">
                <a:latin typeface="+mj-lt"/>
              </a:rPr>
              <a:t> aus Fässern, Mehrwegflaschen), </a:t>
            </a:r>
          </a:p>
          <a:p>
            <a:pPr>
              <a:buFontTx/>
              <a:buChar char="-"/>
            </a:pPr>
            <a:r>
              <a:rPr lang="de-DE" sz="1800" b="0" i="0" u="none" strike="noStrike" baseline="0" dirty="0">
                <a:latin typeface="+mj-lt"/>
              </a:rPr>
              <a:t>Bei der Ausgabe von Speisen sind Mehrweggeschirr und Mehrwegbestecke (</a:t>
            </a:r>
            <a:r>
              <a:rPr lang="de-DE" sz="1800" b="0" i="0" u="none" strike="noStrike" baseline="0" dirty="0" err="1">
                <a:latin typeface="+mj-lt"/>
              </a:rPr>
              <a:t>zB</a:t>
            </a:r>
            <a:r>
              <a:rPr lang="de-DE" sz="1800" b="0" i="0" u="none" strike="noStrike" baseline="0" dirty="0">
                <a:latin typeface="+mj-lt"/>
              </a:rPr>
              <a:t> aus Glas, Keramik, Metall oder Kunststoff) zu verwenden. Ist dies aus sicherheitspolizeilichen Gründen nicht möglich, sind jedenfalls Verpackungen, Behältnisse, Geschirr und Bestecke aus nachwachsenden Rohstoffen (</a:t>
            </a:r>
            <a:r>
              <a:rPr lang="de-DE" sz="1800" b="0" i="0" u="none" strike="noStrike" baseline="0" dirty="0" err="1">
                <a:latin typeface="+mj-lt"/>
              </a:rPr>
              <a:t>zB</a:t>
            </a:r>
            <a:r>
              <a:rPr lang="de-DE" sz="1800" b="0" i="0" u="none" strike="noStrike" baseline="0" dirty="0">
                <a:latin typeface="+mj-lt"/>
              </a:rPr>
              <a:t> Karton oder Holz) zu verwenden. </a:t>
            </a:r>
          </a:p>
          <a:p>
            <a:pPr>
              <a:buFontTx/>
              <a:buChar char="-"/>
            </a:pPr>
            <a:r>
              <a:rPr lang="de-DE" sz="1800" b="0" i="0" u="none" strike="noStrike" baseline="0" dirty="0">
                <a:latin typeface="+mj-lt"/>
              </a:rPr>
              <a:t>Es sind geeignete Maßnahmen zur Rücknahme der eingesetzten Mehrwegprodukte zu treffen. </a:t>
            </a:r>
          </a:p>
          <a:p>
            <a:endParaRPr lang="de-DE" dirty="0"/>
          </a:p>
        </p:txBody>
      </p:sp>
    </p:spTree>
    <p:extLst>
      <p:ext uri="{BB962C8B-B14F-4D97-AF65-F5344CB8AC3E}">
        <p14:creationId xmlns:p14="http://schemas.microsoft.com/office/powerpoint/2010/main" val="22454418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7D2805-9839-4D84-8FD8-15BB045C12B9}"/>
              </a:ext>
            </a:extLst>
          </p:cNvPr>
          <p:cNvSpPr>
            <a:spLocks noGrp="1"/>
          </p:cNvSpPr>
          <p:nvPr>
            <p:ph type="title"/>
          </p:nvPr>
        </p:nvSpPr>
        <p:spPr/>
        <p:txBody>
          <a:bodyPr/>
          <a:lstStyle/>
          <a:p>
            <a:r>
              <a:rPr lang="de-AT" dirty="0"/>
              <a:t>Verwaltungsübertretungen</a:t>
            </a:r>
            <a:endParaRPr lang="de-DE" dirty="0"/>
          </a:p>
        </p:txBody>
      </p:sp>
      <p:sp>
        <p:nvSpPr>
          <p:cNvPr id="3" name="Inhaltsplatzhalter 2">
            <a:extLst>
              <a:ext uri="{FF2B5EF4-FFF2-40B4-BE49-F238E27FC236}">
                <a16:creationId xmlns:a16="http://schemas.microsoft.com/office/drawing/2014/main" id="{39697445-AB33-40E0-A117-B29158303DBD}"/>
              </a:ext>
            </a:extLst>
          </p:cNvPr>
          <p:cNvSpPr>
            <a:spLocks noGrp="1"/>
          </p:cNvSpPr>
          <p:nvPr>
            <p:ph idx="1"/>
          </p:nvPr>
        </p:nvSpPr>
        <p:spPr/>
        <p:txBody>
          <a:bodyPr/>
          <a:lstStyle/>
          <a:p>
            <a:r>
              <a:rPr lang="de-AT" dirty="0"/>
              <a:t>Strafrahmen von € 7.000 auf € 12.000,00 erhöht</a:t>
            </a:r>
            <a:endParaRPr lang="de-DE" dirty="0"/>
          </a:p>
        </p:txBody>
      </p:sp>
    </p:spTree>
    <p:extLst>
      <p:ext uri="{BB962C8B-B14F-4D97-AF65-F5344CB8AC3E}">
        <p14:creationId xmlns:p14="http://schemas.microsoft.com/office/powerpoint/2010/main" val="95039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BA47-09EE-4BF4-A892-F62D122489CE}"/>
              </a:ext>
            </a:extLst>
          </p:cNvPr>
          <p:cNvSpPr>
            <a:spLocks noGrp="1"/>
          </p:cNvSpPr>
          <p:nvPr>
            <p:ph type="title"/>
          </p:nvPr>
        </p:nvSpPr>
        <p:spPr/>
        <p:txBody>
          <a:bodyPr/>
          <a:lstStyle/>
          <a:p>
            <a:r>
              <a:rPr lang="de-AT" dirty="0"/>
              <a:t>Änderungen 2:</a:t>
            </a:r>
            <a:endParaRPr lang="de-DE" dirty="0"/>
          </a:p>
        </p:txBody>
      </p:sp>
      <p:sp>
        <p:nvSpPr>
          <p:cNvPr id="3" name="Inhaltsplatzhalter 2">
            <a:extLst>
              <a:ext uri="{FF2B5EF4-FFF2-40B4-BE49-F238E27FC236}">
                <a16:creationId xmlns:a16="http://schemas.microsoft.com/office/drawing/2014/main" id="{F8FB3CFF-CAE2-4E0F-B704-6B9B5F5657AE}"/>
              </a:ext>
            </a:extLst>
          </p:cNvPr>
          <p:cNvSpPr>
            <a:spLocks noGrp="1"/>
          </p:cNvSpPr>
          <p:nvPr>
            <p:ph idx="1"/>
          </p:nvPr>
        </p:nvSpPr>
        <p:spPr/>
        <p:txBody>
          <a:bodyPr/>
          <a:lstStyle/>
          <a:p>
            <a:r>
              <a:rPr lang="de-AT" b="1" dirty="0"/>
              <a:t>Entfall des Kinogesetz</a:t>
            </a:r>
          </a:p>
          <a:p>
            <a:r>
              <a:rPr lang="de-AT" b="1" dirty="0"/>
              <a:t>Entfall des Beleuchterdienst</a:t>
            </a:r>
          </a:p>
          <a:p>
            <a:r>
              <a:rPr lang="de-AT" b="1" dirty="0"/>
              <a:t>Stellungnahme der LPD Wien auch im Anmeldeverfahren</a:t>
            </a:r>
          </a:p>
          <a:p>
            <a:r>
              <a:rPr lang="de-AT" b="1" dirty="0"/>
              <a:t>Neue Fristen vorgeschrieben</a:t>
            </a:r>
          </a:p>
          <a:p>
            <a:r>
              <a:rPr lang="de-AT" b="1" dirty="0"/>
              <a:t>Sicherheits- und Sanitätskonzept</a:t>
            </a:r>
            <a:r>
              <a:rPr lang="de-AT" dirty="0"/>
              <a:t>, </a:t>
            </a:r>
            <a:r>
              <a:rPr lang="de-AT" b="1" dirty="0"/>
              <a:t>Schalltechnik</a:t>
            </a:r>
            <a:r>
              <a:rPr lang="de-AT" dirty="0"/>
              <a:t>, </a:t>
            </a:r>
            <a:r>
              <a:rPr lang="de-AT" b="1" dirty="0"/>
              <a:t>Abfallkonzept</a:t>
            </a:r>
          </a:p>
          <a:p>
            <a:r>
              <a:rPr lang="de-AT" b="1" dirty="0"/>
              <a:t>Wiederkehrende Überprüfung </a:t>
            </a:r>
            <a:r>
              <a:rPr lang="de-AT" dirty="0"/>
              <a:t>von Veranstaltungsstätten ab 500 Pers</a:t>
            </a:r>
          </a:p>
          <a:p>
            <a:r>
              <a:rPr lang="de-AT" b="1" dirty="0"/>
              <a:t>Änderung bei Sperrstunden: </a:t>
            </a:r>
            <a:r>
              <a:rPr lang="de-AT" dirty="0"/>
              <a:t>2.00 Uhr indoor, 22.00 Uhr </a:t>
            </a:r>
            <a:r>
              <a:rPr lang="de-AT" dirty="0" err="1"/>
              <a:t>outdoor</a:t>
            </a:r>
            <a:endParaRPr lang="de-AT" dirty="0"/>
          </a:p>
          <a:p>
            <a:r>
              <a:rPr lang="de-AT" b="1" dirty="0"/>
              <a:t>Schriftliche Aufgabenverteilung bei mehreren Aufsichtspersonen</a:t>
            </a:r>
            <a:endParaRPr lang="de-DE" b="1" dirty="0"/>
          </a:p>
        </p:txBody>
      </p:sp>
    </p:spTree>
    <p:extLst>
      <p:ext uri="{BB962C8B-B14F-4D97-AF65-F5344CB8AC3E}">
        <p14:creationId xmlns:p14="http://schemas.microsoft.com/office/powerpoint/2010/main" val="3195286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05C45B-7FF5-4AD9-9F0F-5EF49E221A89}"/>
              </a:ext>
            </a:extLst>
          </p:cNvPr>
          <p:cNvSpPr>
            <a:spLocks noGrp="1"/>
          </p:cNvSpPr>
          <p:nvPr>
            <p:ph type="title"/>
          </p:nvPr>
        </p:nvSpPr>
        <p:spPr>
          <a:xfrm>
            <a:off x="941895" y="500062"/>
            <a:ext cx="10515600" cy="1325563"/>
          </a:xfrm>
        </p:spPr>
        <p:txBody>
          <a:bodyPr/>
          <a:lstStyle/>
          <a:p>
            <a:r>
              <a:rPr lang="de-AT" dirty="0"/>
              <a:t>Ausnahmen</a:t>
            </a:r>
            <a:endParaRPr lang="de-DE" dirty="0"/>
          </a:p>
        </p:txBody>
      </p:sp>
      <p:sp>
        <p:nvSpPr>
          <p:cNvPr id="3" name="Inhaltsplatzhalter 2">
            <a:extLst>
              <a:ext uri="{FF2B5EF4-FFF2-40B4-BE49-F238E27FC236}">
                <a16:creationId xmlns:a16="http://schemas.microsoft.com/office/drawing/2014/main" id="{A8628CE4-14A0-42F1-8F1F-8A9B0BF86A00}"/>
              </a:ext>
            </a:extLst>
          </p:cNvPr>
          <p:cNvSpPr>
            <a:spLocks noGrp="1"/>
          </p:cNvSpPr>
          <p:nvPr>
            <p:ph idx="1"/>
          </p:nvPr>
        </p:nvSpPr>
        <p:spPr/>
        <p:txBody>
          <a:bodyPr>
            <a:normAutofit/>
          </a:bodyPr>
          <a:lstStyle/>
          <a:p>
            <a:r>
              <a:rPr lang="de-DE" sz="1800" b="0" i="0" u="none" strike="noStrike" baseline="0" dirty="0">
                <a:solidFill>
                  <a:srgbClr val="000000"/>
                </a:solidFill>
                <a:latin typeface="Arial" panose="020B0604020202020204" pitchFamily="34" charset="0"/>
                <a:cs typeface="Arial" panose="020B0604020202020204" pitchFamily="34" charset="0"/>
              </a:rPr>
              <a:t>1. politische Veranstaltungen, 2. Religionsausübung; 3.Vorträge, Kurse, Aufführungen, Vorlesungen, Diskussionen und Ausstellungen, die ausschließlich wissenschaftlichen, Unterrichts-, Erziehungs-, Schulungs- und Bildungszwecken dienen; 4. Messen oder Märkte; 5. das Abhalten von Spielen und der Betrieb von Freizeiteinrichtungen, die in den gewerberechtlichen Anwendungsbereich fallen; 6. Bundesmuseen;</a:t>
            </a:r>
            <a:r>
              <a:rPr lang="de-DE" sz="1800" dirty="0">
                <a:solidFill>
                  <a:srgbClr val="000000"/>
                </a:solidFill>
                <a:latin typeface="Arial" panose="020B0604020202020204" pitchFamily="34" charset="0"/>
                <a:cs typeface="Arial" panose="020B0604020202020204" pitchFamily="34" charset="0"/>
              </a:rPr>
              <a:t> </a:t>
            </a:r>
            <a:r>
              <a:rPr lang="de-DE" sz="1800" b="0" i="0" u="none" strike="noStrike" baseline="0" dirty="0">
                <a:latin typeface="Arial" panose="020B0604020202020204" pitchFamily="34" charset="0"/>
                <a:cs typeface="Arial" panose="020B0604020202020204" pitchFamily="34" charset="0"/>
              </a:rPr>
              <a:t>7. Veranstaltungen, die unter das Glücksspielmonopol fallen; 8. Veranstaltungen, die auf oder in Verkehrsmitteln im Bahn-, Schiffs- oder Luftfahrtverkehr stattfinden. </a:t>
            </a:r>
            <a:r>
              <a:rPr lang="de-DE" sz="1800" dirty="0">
                <a:latin typeface="Arial" panose="020B0604020202020204" pitchFamily="34" charset="0"/>
                <a:cs typeface="Arial" panose="020B0604020202020204" pitchFamily="34" charset="0"/>
              </a:rPr>
              <a:t>9. </a:t>
            </a:r>
            <a:r>
              <a:rPr lang="de-DE" sz="1800" b="0" i="0" u="none" strike="noStrike" baseline="0" dirty="0">
                <a:latin typeface="Arial" panose="020B0604020202020204" pitchFamily="34" charset="0"/>
                <a:cs typeface="Arial" panose="020B0604020202020204" pitchFamily="34" charset="0"/>
              </a:rPr>
              <a:t>Veranstaltungen von öffentlich-rechtlichen Körperschaften im Rahmen ihres gesetzlichen Wirkungsbereichs; 10. Veranstaltungen von öffentlichen Schulen und Privatschulen mit Öffentlichkeitsrecht, Kindergärten und Horten oder deren Schülerinnen bzw. Schülern oder Kindern sowie deren Erziehungsberechtigten innerhalb der genannten Einrichtungen und Liegenschaften; </a:t>
            </a:r>
            <a:r>
              <a:rPr lang="de-DE" sz="1800" dirty="0">
                <a:latin typeface="Arial" panose="020B0604020202020204" pitchFamily="34" charset="0"/>
                <a:cs typeface="Arial" panose="020B0604020202020204" pitchFamily="34" charset="0"/>
              </a:rPr>
              <a:t>11</a:t>
            </a:r>
            <a:r>
              <a:rPr lang="de-DE" sz="1800" b="0" i="0" u="none" strike="noStrike" baseline="0" dirty="0">
                <a:latin typeface="Arial" panose="020B0604020202020204" pitchFamily="34" charset="0"/>
                <a:cs typeface="Arial" panose="020B0604020202020204" pitchFamily="34" charset="0"/>
              </a:rPr>
              <a:t>. Veranstaltungen von Volksbildungseinrichtungen,</a:t>
            </a:r>
            <a:r>
              <a:rPr lang="de-DE" sz="1800" dirty="0">
                <a:latin typeface="Arial" panose="020B0604020202020204" pitchFamily="34" charset="0"/>
                <a:cs typeface="Arial" panose="020B0604020202020204" pitchFamily="34" charset="0"/>
              </a:rPr>
              <a:t>12</a:t>
            </a:r>
            <a:r>
              <a:rPr lang="de-DE" sz="1800" b="0" i="0" u="none" strike="noStrike" baseline="0" dirty="0">
                <a:latin typeface="Arial" panose="020B0604020202020204" pitchFamily="34" charset="0"/>
                <a:cs typeface="Arial" panose="020B0604020202020204" pitchFamily="34" charset="0"/>
              </a:rPr>
              <a:t>. Tierschauen und der Betrieb von Tiergärten (Zoos), 13. Veranstaltung eines Brauchtumsfeuers, 14. </a:t>
            </a:r>
            <a:r>
              <a:rPr lang="de-DE" sz="1800" b="0" i="0" u="none" strike="noStrike" baseline="0" dirty="0" err="1">
                <a:latin typeface="Arial" panose="020B0604020202020204" pitchFamily="34" charset="0"/>
                <a:cs typeface="Arial" panose="020B0604020202020204" pitchFamily="34" charset="0"/>
              </a:rPr>
              <a:t>Buschenschanken</a:t>
            </a:r>
            <a:endParaRPr lang="de-DE" sz="1800" b="0" i="0" u="none" strike="noStrike" baseline="0" dirty="0">
              <a:latin typeface="Arial" panose="020B0604020202020204" pitchFamily="34" charset="0"/>
              <a:cs typeface="Arial" panose="020B0604020202020204" pitchFamily="34" charset="0"/>
            </a:endParaRPr>
          </a:p>
          <a:p>
            <a:r>
              <a:rPr lang="de-DE" sz="1800" b="0" i="0" u="none" strike="noStrike" baseline="0" dirty="0">
                <a:latin typeface="Arial" panose="020B0604020202020204" pitchFamily="34" charset="0"/>
                <a:cs typeface="Arial" panose="020B0604020202020204" pitchFamily="34" charset="0"/>
              </a:rPr>
              <a:t>(</a:t>
            </a:r>
            <a:r>
              <a:rPr lang="de-DE" sz="1800" b="1" i="0" u="none" strike="noStrike" baseline="0" dirty="0">
                <a:latin typeface="Arial" panose="020B0604020202020204" pitchFamily="34" charset="0"/>
                <a:cs typeface="Arial" panose="020B0604020202020204" pitchFamily="34" charset="0"/>
              </a:rPr>
              <a:t>3) Für Veranstaltungen in gewerblichen Betriebsanlagen ist weder eine Eignungsfeststellung (§ 18) noch eine Anmeldung (§§ 16, 17) noch eine Anzeige (§ 5) erforderlich, sofern für diese Veranstaltungsstätte bereits eine der Veranstaltungsart entsprechende Betriebsanlagengenehmigung besteht</a:t>
            </a:r>
            <a:r>
              <a:rPr lang="de-DE" sz="1800" b="1" i="0" u="none" strike="noStrike" baseline="0" dirty="0">
                <a:latin typeface="+mj-lt"/>
              </a:rPr>
              <a:t>. </a:t>
            </a:r>
          </a:p>
        </p:txBody>
      </p:sp>
    </p:spTree>
    <p:extLst>
      <p:ext uri="{BB962C8B-B14F-4D97-AF65-F5344CB8AC3E}">
        <p14:creationId xmlns:p14="http://schemas.microsoft.com/office/powerpoint/2010/main" val="418261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48E002-BBCF-421C-93BB-1E84C90C9D80}"/>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Einteilung der Veranstaltungen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B33E6FEA-09A5-4CE2-9FB8-54D0AA763290}"/>
              </a:ext>
            </a:extLst>
          </p:cNvPr>
          <p:cNvSpPr>
            <a:spLocks noGrp="1"/>
          </p:cNvSpPr>
          <p:nvPr>
            <p:ph idx="1"/>
          </p:nvPr>
        </p:nvSpPr>
        <p:spPr/>
        <p:txBody>
          <a:bodyPr>
            <a:normAutofit lnSpcReduction="10000"/>
          </a:bodyPr>
          <a:lstStyle/>
          <a:p>
            <a:r>
              <a:rPr lang="de-DE" sz="1800" b="1" i="0" u="none" strike="noStrike" baseline="0" dirty="0">
                <a:solidFill>
                  <a:srgbClr val="000000"/>
                </a:solidFill>
                <a:latin typeface="Times New Roman" panose="02020603050405020304" pitchFamily="18" charset="0"/>
              </a:rPr>
              <a:t>Einteilung der Veranstaltungen </a:t>
            </a:r>
            <a:endParaRPr lang="de-DE" sz="1800" b="0" i="0" u="none" strike="noStrike" baseline="0" dirty="0">
              <a:solidFill>
                <a:srgbClr val="000000"/>
              </a:solidFill>
              <a:latin typeface="Times New Roman" panose="02020603050405020304" pitchFamily="18" charset="0"/>
            </a:endParaRPr>
          </a:p>
          <a:p>
            <a:r>
              <a:rPr lang="de-DE" sz="1800" b="1" i="0" u="none" strike="noStrike" baseline="0" dirty="0">
                <a:solidFill>
                  <a:srgbClr val="000000"/>
                </a:solidFill>
                <a:latin typeface="Times New Roman" panose="02020603050405020304" pitchFamily="18" charset="0"/>
              </a:rPr>
              <a:t>§ 3. </a:t>
            </a:r>
            <a:r>
              <a:rPr lang="de-DE" sz="1800" b="0" i="0" u="none" strike="noStrike" baseline="0" dirty="0">
                <a:solidFill>
                  <a:srgbClr val="000000"/>
                </a:solidFill>
                <a:latin typeface="Times New Roman" panose="02020603050405020304" pitchFamily="18" charset="0"/>
              </a:rPr>
              <a:t>(1) Veranstaltungen werden unterteilt in: </a:t>
            </a:r>
          </a:p>
          <a:p>
            <a:r>
              <a:rPr lang="de-DE" sz="1800" b="0" i="0" u="none" strike="noStrike" baseline="0" dirty="0">
                <a:solidFill>
                  <a:srgbClr val="000000"/>
                </a:solidFill>
                <a:latin typeface="Times New Roman" panose="02020603050405020304" pitchFamily="18" charset="0"/>
              </a:rPr>
              <a:t>1. Anmeldepflichtige Veranstaltungen (§ 4), </a:t>
            </a:r>
          </a:p>
          <a:p>
            <a:r>
              <a:rPr lang="de-DE" sz="1800" b="0" i="0" u="none" strike="noStrike" baseline="0" dirty="0">
                <a:solidFill>
                  <a:srgbClr val="000000"/>
                </a:solidFill>
                <a:latin typeface="Times New Roman" panose="02020603050405020304" pitchFamily="18" charset="0"/>
              </a:rPr>
              <a:t>2. Anzeigepflichtige Veranstaltungen (§ 5), </a:t>
            </a:r>
          </a:p>
          <a:p>
            <a:r>
              <a:rPr lang="de-DE" sz="1800" b="0" i="0" u="none" strike="noStrike" baseline="0" dirty="0">
                <a:solidFill>
                  <a:srgbClr val="000000"/>
                </a:solidFill>
                <a:latin typeface="Times New Roman" panose="02020603050405020304" pitchFamily="18" charset="0"/>
              </a:rPr>
              <a:t>3. Sonstige in den Anwendungsbereich dieses Gesetzes fallende Veranstaltungen (Abs. 3). </a:t>
            </a:r>
          </a:p>
          <a:p>
            <a:r>
              <a:rPr lang="de-DE" sz="1800" b="0" i="0" u="none" strike="noStrike" baseline="0" dirty="0">
                <a:solidFill>
                  <a:srgbClr val="000000"/>
                </a:solidFill>
                <a:latin typeface="Times New Roman" panose="02020603050405020304" pitchFamily="18" charset="0"/>
              </a:rPr>
              <a:t>(2) Bei den anmeldepflichtigen Veranstaltungen hat die Feststellung der Eignung der Veranstaltungsstätte im Zuge des Anmeldungsverfahrens zu erfolgen (§ 16). Ist die Eignung bereits festgestellt, genügt die Anmeldung im vereinfachten Verfahren (§ 17). Die Feststellung der Eignung einer Veranstaltungsstätte kann auch unabhängig von der Anmeldung einer Veranstaltung erwirkt werden (§ 18 Abs. 3). </a:t>
            </a:r>
          </a:p>
          <a:p>
            <a:r>
              <a:rPr lang="de-DE" sz="1800" b="0" i="0" u="none" strike="noStrike" baseline="0" dirty="0">
                <a:solidFill>
                  <a:srgbClr val="000000"/>
                </a:solidFill>
                <a:latin typeface="Times New Roman" panose="02020603050405020304" pitchFamily="18" charset="0"/>
              </a:rPr>
              <a:t>(3) Für alle Veranstaltungen, die nicht anmeldepflichtig oder anzeigepflichtig sind, ist eine vorherige Anmeldung oder Anzeige bei der Behörde nicht erforderlich, es sind jedoch die Bestimmungen dieses Gesetzes bei der Durchführung einer Veranstaltung einzuhalten. </a:t>
            </a:r>
          </a:p>
          <a:p>
            <a:r>
              <a:rPr lang="de-DE" sz="1800" b="0" i="0" u="none" strike="noStrike" baseline="0" dirty="0">
                <a:solidFill>
                  <a:srgbClr val="000000"/>
                </a:solidFill>
                <a:latin typeface="Times New Roman" panose="02020603050405020304" pitchFamily="18" charset="0"/>
              </a:rPr>
              <a:t>(4) Veranstaltungen können für bestimmte Tage oder befristet (Einzelveranstaltung) oder auf unbestimmte Zeit (Dauerveranstaltung) angemeldet oder angezeigt werden. </a:t>
            </a:r>
            <a:endParaRPr lang="de-DE" dirty="0"/>
          </a:p>
        </p:txBody>
      </p:sp>
    </p:spTree>
    <p:extLst>
      <p:ext uri="{BB962C8B-B14F-4D97-AF65-F5344CB8AC3E}">
        <p14:creationId xmlns:p14="http://schemas.microsoft.com/office/powerpoint/2010/main" val="1716771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962338-DF01-48EA-A172-304EE7BA7636}"/>
              </a:ext>
            </a:extLst>
          </p:cNvPr>
          <p:cNvSpPr>
            <a:spLocks noGrp="1"/>
          </p:cNvSpPr>
          <p:nvPr>
            <p:ph type="title"/>
          </p:nvPr>
        </p:nvSpPr>
        <p:spPr>
          <a:xfrm>
            <a:off x="942680" y="365126"/>
            <a:ext cx="10411120" cy="652970"/>
          </a:xfrm>
        </p:spPr>
        <p:txBody>
          <a:bodyPr>
            <a:normAutofit fontScale="90000"/>
          </a:bodyPr>
          <a:lstStyle/>
          <a:p>
            <a:br>
              <a:rPr lang="de-DE" sz="4400" b="1" i="0" u="none" strike="noStrike" baseline="0" dirty="0">
                <a:solidFill>
                  <a:srgbClr val="000000"/>
                </a:solidFill>
                <a:latin typeface="Times New Roman" panose="02020603050405020304" pitchFamily="18" charset="0"/>
              </a:rPr>
            </a:br>
            <a:r>
              <a:rPr lang="de-DE" sz="4400" b="1" i="0" u="none" strike="noStrike" baseline="0" dirty="0">
                <a:solidFill>
                  <a:srgbClr val="000000"/>
                </a:solidFill>
                <a:latin typeface="Times New Roman" panose="02020603050405020304" pitchFamily="18" charset="0"/>
              </a:rPr>
              <a:t>Anmeldepflichtige Veranstaltungen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3E6873C6-54DF-4F09-B005-A3CACF7F23C2}"/>
              </a:ext>
            </a:extLst>
          </p:cNvPr>
          <p:cNvSpPr>
            <a:spLocks noGrp="1"/>
          </p:cNvSpPr>
          <p:nvPr>
            <p:ph idx="1"/>
          </p:nvPr>
        </p:nvSpPr>
        <p:spPr>
          <a:xfrm>
            <a:off x="838200" y="1018096"/>
            <a:ext cx="10515600" cy="5158867"/>
          </a:xfrm>
        </p:spPr>
        <p:txBody>
          <a:bodyPr>
            <a:normAutofit fontScale="77500" lnSpcReduction="20000"/>
          </a:bodyPr>
          <a:lstStyle/>
          <a:p>
            <a:endParaRPr lang="de-DE" sz="1800" b="1" i="0" u="none" strike="noStrike" baseline="0" dirty="0">
              <a:solidFill>
                <a:srgbClr val="000000"/>
              </a:solidFill>
              <a:latin typeface="Times New Roman" panose="02020603050405020304" pitchFamily="18" charset="0"/>
            </a:endParaRPr>
          </a:p>
          <a:p>
            <a:r>
              <a:rPr lang="de-DE" sz="1800" b="1" i="0" u="none" strike="noStrike" baseline="0" dirty="0">
                <a:solidFill>
                  <a:srgbClr val="000000"/>
                </a:solidFill>
                <a:latin typeface="Times New Roman" panose="02020603050405020304" pitchFamily="18" charset="0"/>
              </a:rPr>
              <a:t>§ 4. </a:t>
            </a:r>
            <a:r>
              <a:rPr lang="de-DE" sz="1800" b="0" i="0" u="none" strike="noStrike" baseline="0" dirty="0">
                <a:solidFill>
                  <a:srgbClr val="000000"/>
                </a:solidFill>
                <a:latin typeface="Times New Roman" panose="02020603050405020304" pitchFamily="18" charset="0"/>
              </a:rPr>
              <a:t>(1) Folgende Veranstaltungen bedürfen jedenfalls einer vorherigen Anmeldung: </a:t>
            </a:r>
          </a:p>
          <a:p>
            <a:r>
              <a:rPr lang="de-DE" sz="1800" b="0" i="0" u="none" strike="noStrike" baseline="0" dirty="0">
                <a:solidFill>
                  <a:srgbClr val="000000"/>
                </a:solidFill>
                <a:latin typeface="Times New Roman" panose="02020603050405020304" pitchFamily="18" charset="0"/>
              </a:rPr>
              <a:t>1. Veranstaltungen, an denen insgesamt 300 oder mehr Besucherinnen bzw. Besucher gleichzeitig teilnehmen können; </a:t>
            </a:r>
          </a:p>
          <a:p>
            <a:r>
              <a:rPr lang="de-DE" sz="1800" b="0" i="0" u="none" strike="noStrike" baseline="0" dirty="0">
                <a:solidFill>
                  <a:srgbClr val="000000"/>
                </a:solidFill>
                <a:latin typeface="Times New Roman" panose="02020603050405020304" pitchFamily="18" charset="0"/>
              </a:rPr>
              <a:t>2. Veranstaltungen, an denen 200 oder mehr Besucherinnen bzw. Besucher in Räumlichkeiten oder in Zelten gleichzeitig teilnehmen können; </a:t>
            </a:r>
          </a:p>
          <a:p>
            <a:r>
              <a:rPr lang="de-DE" sz="1800" b="0" i="0" u="none" strike="noStrike" baseline="0" dirty="0">
                <a:solidFill>
                  <a:srgbClr val="000000"/>
                </a:solidFill>
                <a:latin typeface="Times New Roman" panose="02020603050405020304" pitchFamily="18" charset="0"/>
              </a:rPr>
              <a:t>3. Veranstaltungen, an denen 120 oder mehr Besucherinnen bzw. Besucher in unter dem Erdgeschoß liegenden Räumlichkeiten gleichzeitig teilnehmen können. </a:t>
            </a:r>
          </a:p>
          <a:p>
            <a:r>
              <a:rPr lang="de-DE" sz="1800" b="0" i="0" u="none" strike="noStrike" baseline="0" dirty="0">
                <a:solidFill>
                  <a:srgbClr val="000000"/>
                </a:solidFill>
                <a:latin typeface="Times New Roman" panose="02020603050405020304" pitchFamily="18" charset="0"/>
              </a:rPr>
              <a:t>(2) Folgende Veranstaltungen dürfen auch bei Unterschreitung der in Abs. 1 genannten Personenanzahl nur nach vorheriger Anmeldung durchgeführt werden: </a:t>
            </a:r>
          </a:p>
          <a:p>
            <a:r>
              <a:rPr lang="de-DE" sz="1800" b="0" i="0" u="none" strike="noStrike" baseline="0" dirty="0">
                <a:solidFill>
                  <a:srgbClr val="000000"/>
                </a:solidFill>
                <a:latin typeface="Times New Roman" panose="02020603050405020304" pitchFamily="18" charset="0"/>
              </a:rPr>
              <a:t>1. Theateraufführungen, wenn die Veranstaltungsstätte einen Fassungsraum für mehr als 50 Besucherinnen bzw. Besucher besitzt; </a:t>
            </a:r>
          </a:p>
          <a:p>
            <a:r>
              <a:rPr lang="de-DE" sz="1800" b="0" i="0" u="none" strike="noStrike" baseline="0" dirty="0">
                <a:solidFill>
                  <a:srgbClr val="000000"/>
                </a:solidFill>
                <a:latin typeface="Times New Roman" panose="02020603050405020304" pitchFamily="18" charset="0"/>
              </a:rPr>
              <a:t>2. Betrieb eines Kinos</a:t>
            </a:r>
            <a:endParaRPr lang="de-DE" sz="1800" b="0" i="0" u="none" strike="noStrike" baseline="0" dirty="0">
              <a:latin typeface="Times New Roman" panose="02020603050405020304" pitchFamily="18" charset="0"/>
            </a:endParaRPr>
          </a:p>
          <a:p>
            <a:r>
              <a:rPr lang="de-DE" sz="1800" b="0" i="0" u="none" strike="noStrike" baseline="0" dirty="0">
                <a:latin typeface="Times New Roman" panose="02020603050405020304" pitchFamily="18" charset="0"/>
              </a:rPr>
              <a:t>3. Filmvorführungen und ähnliche Projektionen, ausgenommen Fernsehübertragungen in Räumen; </a:t>
            </a:r>
          </a:p>
          <a:p>
            <a:r>
              <a:rPr lang="de-DE" sz="1800" b="0" i="0" u="none" strike="noStrike" baseline="0" dirty="0">
                <a:latin typeface="Times New Roman" panose="02020603050405020304" pitchFamily="18" charset="0"/>
              </a:rPr>
              <a:t>4. Musikdarbietungen im Freien oder in Zelten, bei welchen die Grenzwerte nach § 23 Abs. 3 überschritten werden sollen, oder in Räumen, wenn auf Grund der Lautstärke der Musik mit einer unzumutbaren Belästigung der Nachbarschaft zu rechnen ist; </a:t>
            </a:r>
          </a:p>
          <a:p>
            <a:r>
              <a:rPr lang="de-DE" sz="1800" b="0" i="0" u="none" strike="noStrike" baseline="0" dirty="0">
                <a:latin typeface="Times New Roman" panose="02020603050405020304" pitchFamily="18" charset="0"/>
              </a:rPr>
              <a:t>5. Schaustellereinrichtungen, die weder im Umherziehen (§ 14) aufgestellt werden noch einfache fliegende Bauten und Anlagen in Volksbelustigungsorten ohne Gefährdung für die in § 18 Abs. 1 genannten Schutzinteressen sind (</a:t>
            </a:r>
            <a:r>
              <a:rPr lang="de-DE" sz="1800" b="0" i="0" u="none" strike="noStrike" baseline="0" dirty="0" err="1">
                <a:latin typeface="Times New Roman" panose="02020603050405020304" pitchFamily="18" charset="0"/>
              </a:rPr>
              <a:t>zB</a:t>
            </a:r>
            <a:r>
              <a:rPr lang="de-DE" sz="1800" b="0" i="0" u="none" strike="noStrike" baseline="0" dirty="0">
                <a:latin typeface="Times New Roman" panose="02020603050405020304" pitchFamily="18" charset="0"/>
              </a:rPr>
              <a:t> Modellbahnen, Dosenwerfen); </a:t>
            </a:r>
          </a:p>
          <a:p>
            <a:r>
              <a:rPr lang="de-DE" sz="1800" b="0" i="0" u="none" strike="noStrike" baseline="0" dirty="0">
                <a:latin typeface="Times New Roman" panose="02020603050405020304" pitchFamily="18" charset="0"/>
              </a:rPr>
              <a:t>6. Betrieb von Veranstaltungsstätten, die der regelmäßigen Durchführung sportlicher Veranstaltungen vor Publikum dienen; </a:t>
            </a:r>
          </a:p>
          <a:p>
            <a:r>
              <a:rPr lang="de-DE" sz="1800" b="0" i="0" u="none" strike="noStrike" baseline="0" dirty="0">
                <a:latin typeface="Times New Roman" panose="02020603050405020304" pitchFamily="18" charset="0"/>
              </a:rPr>
              <a:t>7. Zirkusvorführungen und Luftakrobatikveranstaltungen; </a:t>
            </a:r>
          </a:p>
          <a:p>
            <a:r>
              <a:rPr lang="de-DE" sz="1800" b="0" i="0" u="none" strike="noStrike" baseline="0" dirty="0">
                <a:latin typeface="Times New Roman" panose="02020603050405020304" pitchFamily="18" charset="0"/>
              </a:rPr>
              <a:t>8. Veranstaltungen, bei denen offenes Feuer, pyrotechnische Gegenstände, Laser oder Waffen verwendet werden; </a:t>
            </a:r>
          </a:p>
          <a:p>
            <a:r>
              <a:rPr lang="de-DE" sz="1800" b="0" i="0" u="none" strike="noStrike" baseline="0" dirty="0">
                <a:latin typeface="Times New Roman" panose="02020603050405020304" pitchFamily="18" charset="0"/>
              </a:rPr>
              <a:t>9. Striptease- und Peepshows; </a:t>
            </a:r>
          </a:p>
          <a:p>
            <a:r>
              <a:rPr lang="de-DE" sz="1800" b="0" i="0" u="none" strike="noStrike" baseline="0" dirty="0">
                <a:latin typeface="Times New Roman" panose="02020603050405020304" pitchFamily="18" charset="0"/>
              </a:rPr>
              <a:t>10. Veranstaltungen, die ein besonderes Gefahrenpotenzial für die in § 18 Abs. 1 genannten Schutzinteressen darstellen oder bei denen Aufbauten, Gegenstände oder technische Einrichtungen verwendet werden, für die besondere Sachkenntnisse erforderlich sind. </a:t>
            </a:r>
            <a:endParaRPr lang="de-DE" dirty="0"/>
          </a:p>
        </p:txBody>
      </p:sp>
    </p:spTree>
    <p:extLst>
      <p:ext uri="{BB962C8B-B14F-4D97-AF65-F5344CB8AC3E}">
        <p14:creationId xmlns:p14="http://schemas.microsoft.com/office/powerpoint/2010/main" val="2852103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B85DC4-37D3-414E-B89E-927CC394C68E}"/>
              </a:ext>
            </a:extLst>
          </p:cNvPr>
          <p:cNvSpPr>
            <a:spLocks noGrp="1"/>
          </p:cNvSpPr>
          <p:nvPr>
            <p:ph type="title"/>
          </p:nvPr>
        </p:nvSpPr>
        <p:spPr/>
        <p:txBody>
          <a:bodyPr/>
          <a:lstStyle/>
          <a:p>
            <a:r>
              <a:rPr lang="de-DE" sz="4400" b="1" i="0" u="none" strike="noStrike" baseline="0" dirty="0">
                <a:solidFill>
                  <a:srgbClr val="000000"/>
                </a:solidFill>
                <a:latin typeface="Times New Roman" panose="02020603050405020304" pitchFamily="18" charset="0"/>
              </a:rPr>
              <a:t>Anzeigepflichtige Veranstaltungen </a:t>
            </a:r>
            <a:br>
              <a:rPr lang="de-DE" sz="4400" b="0" i="0" u="none" strike="noStrike" baseline="0" dirty="0">
                <a:solidFill>
                  <a:srgbClr val="000000"/>
                </a:solidFill>
                <a:latin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58C3FD6A-0090-4F80-A8DB-8F0D151DBDA8}"/>
              </a:ext>
            </a:extLst>
          </p:cNvPr>
          <p:cNvSpPr>
            <a:spLocks noGrp="1"/>
          </p:cNvSpPr>
          <p:nvPr>
            <p:ph idx="1"/>
          </p:nvPr>
        </p:nvSpPr>
        <p:spPr/>
        <p:txBody>
          <a:bodyPr/>
          <a:lstStyle/>
          <a:p>
            <a:r>
              <a:rPr lang="de-DE" sz="1800" b="1" i="0" u="none" strike="noStrike" baseline="0" dirty="0">
                <a:solidFill>
                  <a:srgbClr val="000000"/>
                </a:solidFill>
                <a:latin typeface="Times New Roman" panose="02020603050405020304" pitchFamily="18" charset="0"/>
              </a:rPr>
              <a:t>§ 5. </a:t>
            </a:r>
            <a:r>
              <a:rPr lang="de-DE" sz="1800" b="0" i="0" u="none" strike="noStrike" baseline="0" dirty="0">
                <a:solidFill>
                  <a:srgbClr val="000000"/>
                </a:solidFill>
                <a:latin typeface="Times New Roman" panose="02020603050405020304" pitchFamily="18" charset="0"/>
              </a:rPr>
              <a:t>Für folgende Veranstaltungen ist eine Anzeige der Veranstaltung an die Behörde zu richten: </a:t>
            </a:r>
          </a:p>
          <a:p>
            <a:r>
              <a:rPr lang="de-DE" sz="1800" b="0" i="0" u="none" strike="noStrike" baseline="0" dirty="0">
                <a:solidFill>
                  <a:srgbClr val="000000"/>
                </a:solidFill>
                <a:latin typeface="Times New Roman" panose="02020603050405020304" pitchFamily="18" charset="0"/>
              </a:rPr>
              <a:t>1. Musikdarbietungen im Freien oder in Zelten, sofern diese nicht anmeldepflichtig sind (§ 23 Abs. 8); </a:t>
            </a:r>
          </a:p>
          <a:p>
            <a:r>
              <a:rPr lang="de-DE" sz="1800" b="0" i="0" u="none" strike="noStrike" baseline="0" dirty="0">
                <a:solidFill>
                  <a:srgbClr val="000000"/>
                </a:solidFill>
                <a:latin typeface="Times New Roman" panose="02020603050405020304" pitchFamily="18" charset="0"/>
              </a:rPr>
              <a:t>2. Aufstellung von bereits bewilligten mobilen Anlagen im Rahmen einer Bewilligung nach § 13 Abs. 1 Z 1 (</a:t>
            </a:r>
            <a:r>
              <a:rPr lang="de-DE" sz="1800" b="0" i="0" u="none" strike="noStrike" baseline="0" dirty="0" err="1">
                <a:solidFill>
                  <a:srgbClr val="000000"/>
                </a:solidFill>
                <a:latin typeface="Times New Roman" panose="02020603050405020304" pitchFamily="18" charset="0"/>
              </a:rPr>
              <a:t>zB</a:t>
            </a:r>
            <a:r>
              <a:rPr lang="de-DE" sz="1800" b="0" i="0" u="none" strike="noStrike" baseline="0" dirty="0">
                <a:solidFill>
                  <a:srgbClr val="000000"/>
                </a:solidFill>
                <a:latin typeface="Times New Roman" panose="02020603050405020304" pitchFamily="18" charset="0"/>
              </a:rPr>
              <a:t> fliegende Bauten, Schaustellerbetriebe, Zirkusbetriebe) (§ 14 Abs. 3); </a:t>
            </a:r>
          </a:p>
          <a:p>
            <a:r>
              <a:rPr lang="de-DE" sz="1800" b="0" i="0" u="none" strike="noStrike" baseline="0" dirty="0">
                <a:solidFill>
                  <a:srgbClr val="000000"/>
                </a:solidFill>
                <a:latin typeface="Times New Roman" panose="02020603050405020304" pitchFamily="18" charset="0"/>
              </a:rPr>
              <a:t>3. Aufstellung von Unterhaltungsspielapparaten im Rahmen einer Bewilligung nach § 13 Abs. 1 Z 2 (§ 15 Abs. 3); </a:t>
            </a:r>
          </a:p>
          <a:p>
            <a:r>
              <a:rPr lang="de-DE" sz="1800" b="0" i="0" u="none" strike="noStrike" baseline="0" dirty="0">
                <a:solidFill>
                  <a:srgbClr val="000000"/>
                </a:solidFill>
                <a:latin typeface="Times New Roman" panose="02020603050405020304" pitchFamily="18" charset="0"/>
              </a:rPr>
              <a:t>4. Aufstellung von einfachen fliegenden Bauten und Anlagen in Volksbelustigungsorten ohne Gefährdung für die in § 18 Abs. 1 genannten Schutzinteressen (</a:t>
            </a:r>
            <a:r>
              <a:rPr lang="de-DE" sz="1800" b="0" i="0" u="none" strike="noStrike" baseline="0" dirty="0" err="1">
                <a:solidFill>
                  <a:srgbClr val="000000"/>
                </a:solidFill>
                <a:latin typeface="Times New Roman" panose="02020603050405020304" pitchFamily="18" charset="0"/>
              </a:rPr>
              <a:t>zB</a:t>
            </a:r>
            <a:r>
              <a:rPr lang="de-DE" sz="1800" b="0" i="0" u="none" strike="noStrike" baseline="0" dirty="0">
                <a:solidFill>
                  <a:srgbClr val="000000"/>
                </a:solidFill>
                <a:latin typeface="Times New Roman" panose="02020603050405020304" pitchFamily="18" charset="0"/>
              </a:rPr>
              <a:t> Modellbahnen, Dosenwerfen) (§ 36 Abs. 4). </a:t>
            </a:r>
            <a:endParaRPr lang="de-DE" dirty="0"/>
          </a:p>
        </p:txBody>
      </p:sp>
    </p:spTree>
    <p:extLst>
      <p:ext uri="{BB962C8B-B14F-4D97-AF65-F5344CB8AC3E}">
        <p14:creationId xmlns:p14="http://schemas.microsoft.com/office/powerpoint/2010/main" val="2173545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55293B-2649-4D2F-A92B-C4CE021E0E1C}"/>
              </a:ext>
            </a:extLst>
          </p:cNvPr>
          <p:cNvSpPr>
            <a:spLocks noGrp="1"/>
          </p:cNvSpPr>
          <p:nvPr>
            <p:ph type="title"/>
          </p:nvPr>
        </p:nvSpPr>
        <p:spPr/>
        <p:txBody>
          <a:bodyPr/>
          <a:lstStyle/>
          <a:p>
            <a:r>
              <a:rPr lang="de-AT" dirty="0">
                <a:latin typeface="Arial" panose="020B0604020202020204" pitchFamily="34" charset="0"/>
                <a:cs typeface="Arial" panose="020B0604020202020204" pitchFamily="34" charset="0"/>
              </a:rPr>
              <a:t>Veranstalter..</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6768FCA8-5624-4D38-B280-3ABDDBDD1CED}"/>
              </a:ext>
            </a:extLst>
          </p:cNvPr>
          <p:cNvSpPr>
            <a:spLocks noGrp="1"/>
          </p:cNvSpPr>
          <p:nvPr>
            <p:ph idx="1"/>
          </p:nvPr>
        </p:nvSpPr>
        <p:spPr/>
        <p:txBody>
          <a:bodyPr/>
          <a:lstStyle/>
          <a:p>
            <a:pPr marL="0" indent="0">
              <a:buNone/>
            </a:pPr>
            <a:r>
              <a:rPr lang="de-AT" dirty="0"/>
              <a:t>..</a:t>
            </a:r>
            <a:r>
              <a:rPr lang="de-AT" dirty="0">
                <a:latin typeface="Arial" panose="020B0604020202020204" pitchFamily="34" charset="0"/>
                <a:cs typeface="Arial" panose="020B0604020202020204" pitchFamily="34" charset="0"/>
              </a:rPr>
              <a:t>ist, wer als Veranstalter auftritt, sich als Veranstalter ankündigt oder auf dessen Rechnung die Veranstaltung erfolgt</a:t>
            </a:r>
          </a:p>
          <a:p>
            <a:pPr marL="0" indent="0">
              <a:buNone/>
            </a:pPr>
            <a:endParaRPr lang="de-AT" dirty="0">
              <a:latin typeface="Arial" panose="020B0604020202020204" pitchFamily="34" charset="0"/>
              <a:cs typeface="Arial" panose="020B0604020202020204" pitchFamily="34" charset="0"/>
            </a:endParaRPr>
          </a:p>
          <a:p>
            <a:pPr>
              <a:buFontTx/>
              <a:buChar char="-"/>
            </a:pPr>
            <a:r>
              <a:rPr lang="de-AT" dirty="0">
                <a:latin typeface="Arial" panose="020B0604020202020204" pitchFamily="34" charset="0"/>
                <a:cs typeface="Arial" panose="020B0604020202020204" pitchFamily="34" charset="0"/>
              </a:rPr>
              <a:t>Voraussetzungen bei natürlicher Person:</a:t>
            </a:r>
          </a:p>
          <a:p>
            <a:r>
              <a:rPr lang="de-AT" dirty="0">
                <a:latin typeface="Arial" panose="020B0604020202020204" pitchFamily="34" charset="0"/>
                <a:cs typeface="Arial" panose="020B0604020202020204" pitchFamily="34" charset="0"/>
              </a:rPr>
              <a:t>Eigenberechtigung und Wohnsitz im EWR-Staat</a:t>
            </a:r>
          </a:p>
          <a:p>
            <a:r>
              <a:rPr lang="de-AT" dirty="0">
                <a:latin typeface="Arial" panose="020B0604020202020204" pitchFamily="34" charset="0"/>
                <a:cs typeface="Arial" panose="020B0604020202020204" pitchFamily="34" charset="0"/>
              </a:rPr>
              <a:t>Zuverlässigkeit</a:t>
            </a:r>
          </a:p>
          <a:p>
            <a:endParaRPr lang="de-AT" dirty="0">
              <a:latin typeface="Arial" panose="020B0604020202020204" pitchFamily="34" charset="0"/>
              <a:cs typeface="Arial" panose="020B0604020202020204" pitchFamily="34" charset="0"/>
            </a:endParaRPr>
          </a:p>
          <a:p>
            <a:pPr marL="0" indent="0">
              <a:buNone/>
            </a:pPr>
            <a:r>
              <a:rPr lang="de-AT" dirty="0">
                <a:latin typeface="Arial" panose="020B0604020202020204" pitchFamily="34" charset="0"/>
                <a:cs typeface="Arial" panose="020B0604020202020204" pitchFamily="34" charset="0"/>
              </a:rPr>
              <a:t>- sonst: veranstaltungsrechtlicher Geschäftsführer</a:t>
            </a:r>
          </a:p>
          <a:p>
            <a:endParaRPr lang="de-DE" dirty="0"/>
          </a:p>
        </p:txBody>
      </p:sp>
    </p:spTree>
    <p:extLst>
      <p:ext uri="{BB962C8B-B14F-4D97-AF65-F5344CB8AC3E}">
        <p14:creationId xmlns:p14="http://schemas.microsoft.com/office/powerpoint/2010/main" val="190692463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3368</Words>
  <Application>Microsoft Office PowerPoint</Application>
  <PresentationFormat>Breitbild</PresentationFormat>
  <Paragraphs>219</Paragraphs>
  <Slides>36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36</vt:i4>
      </vt:variant>
    </vt:vector>
  </HeadingPairs>
  <TitlesOfParts>
    <vt:vector size="41" baseType="lpstr">
      <vt:lpstr>Arial</vt:lpstr>
      <vt:lpstr>Calibri</vt:lpstr>
      <vt:lpstr>Calibri Light</vt:lpstr>
      <vt:lpstr>Times New Roman</vt:lpstr>
      <vt:lpstr>Office</vt:lpstr>
      <vt:lpstr>Vereinsakademie</vt:lpstr>
      <vt:lpstr>Das neue Veranstaltungsgesetz</vt:lpstr>
      <vt:lpstr>Änderungen 1:</vt:lpstr>
      <vt:lpstr>Änderungen 2:</vt:lpstr>
      <vt:lpstr>Ausnahmen</vt:lpstr>
      <vt:lpstr>Einteilung der Veranstaltungen  </vt:lpstr>
      <vt:lpstr> Anmeldepflichtige Veranstaltungen  </vt:lpstr>
      <vt:lpstr>Anzeigepflichtige Veranstaltungen  </vt:lpstr>
      <vt:lpstr>Veranstalter..</vt:lpstr>
      <vt:lpstr>§ 16 : Anmeldung</vt:lpstr>
      <vt:lpstr>Angaben zum Veranstalter</vt:lpstr>
      <vt:lpstr>Beilagen</vt:lpstr>
      <vt:lpstr>§ 16 Abs 5</vt:lpstr>
      <vt:lpstr>§ 17: vereinfachte Anmeldung</vt:lpstr>
      <vt:lpstr>§ 18 Eignungsfeststellung</vt:lpstr>
      <vt:lpstr>Kriterien:</vt:lpstr>
      <vt:lpstr>§ 18 Abs 2: Stand der Technik</vt:lpstr>
      <vt:lpstr>Eignungsfeststellung 2</vt:lpstr>
      <vt:lpstr> Ausnahmen vom Stand der Technik</vt:lpstr>
      <vt:lpstr>Änderungen in Veranstaltungsstätte</vt:lpstr>
      <vt:lpstr>Wiederkehrende Überprüfung</vt:lpstr>
      <vt:lpstr>§ 22 Eignung der Veranstaltungsstätte</vt:lpstr>
      <vt:lpstr>Fassungsraum</vt:lpstr>
      <vt:lpstr>Zugänglichkeit für Behinderte</vt:lpstr>
      <vt:lpstr>Allgemeines zur Eignung </vt:lpstr>
      <vt:lpstr>Lärmschutz</vt:lpstr>
      <vt:lpstr>Sperrstunde</vt:lpstr>
      <vt:lpstr>Kooperations- und Alarmierungspflicht  </vt:lpstr>
      <vt:lpstr>Aufsicht</vt:lpstr>
      <vt:lpstr>Hausordnung</vt:lpstr>
      <vt:lpstr>Garderobe und WC- Anlagen</vt:lpstr>
      <vt:lpstr>Beleuchtung und Sicherheitsbeleuchtung  </vt:lpstr>
      <vt:lpstr>Erste Hilfeleistung  </vt:lpstr>
      <vt:lpstr>Sicherheitskonzept</vt:lpstr>
      <vt:lpstr>Abfälle und Mehrwegprodukte  </vt:lpstr>
      <vt:lpstr>Verwaltungsübertretungen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Vereinsakademie</dc:title>
  <dc:creator>EV</dc:creator>
  <cp:lastModifiedBy>EV</cp:lastModifiedBy>
  <cp:revision>19</cp:revision>
  <dcterms:created xsi:type="dcterms:W3CDTF">2020-11-30T12:47:58Z</dcterms:created>
  <dcterms:modified xsi:type="dcterms:W3CDTF">2020-11-30T15:35:48Z</dcterms:modified>
</cp:coreProperties>
</file>